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9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99" r:id="rId18"/>
    <p:sldId id="276" r:id="rId19"/>
    <p:sldId id="279" r:id="rId20"/>
    <p:sldId id="277" r:id="rId21"/>
    <p:sldId id="290" r:id="rId22"/>
    <p:sldId id="291" r:id="rId23"/>
    <p:sldId id="280" r:id="rId24"/>
    <p:sldId id="281" r:id="rId25"/>
    <p:sldId id="282" r:id="rId26"/>
    <p:sldId id="283" r:id="rId27"/>
    <p:sldId id="284" r:id="rId28"/>
    <p:sldId id="292" r:id="rId29"/>
    <p:sldId id="293" r:id="rId30"/>
    <p:sldId id="285" r:id="rId31"/>
    <p:sldId id="286" r:id="rId32"/>
    <p:sldId id="287" r:id="rId33"/>
    <p:sldId id="288" r:id="rId34"/>
    <p:sldId id="289" r:id="rId35"/>
    <p:sldId id="295" r:id="rId36"/>
    <p:sldId id="296" r:id="rId37"/>
    <p:sldId id="297" r:id="rId38"/>
    <p:sldId id="294" r:id="rId39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9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10FA1-D927-45E1-93E4-A4BF0E3F5794}" type="datetimeFigureOut">
              <a:rPr lang="nl-NL" smtClean="0"/>
              <a:t>20-9-2017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5612E-0AE2-44DB-A229-A0D137EB5A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4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B37DB-A9AC-490B-A7A6-B5399387FA31}" type="datetimeFigureOut">
              <a:rPr lang="nl-NL">
                <a:solidFill>
                  <a:prstClr val="black"/>
                </a:solidFill>
              </a:rPr>
              <a:pPr/>
              <a:t>20-9-2017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CBB4D-0140-454A-B1E1-0CFFE9431E2C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0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B37DB-A9AC-490B-A7A6-B5399387FA31}" type="datetimeFigureOut">
              <a:rPr lang="nl-NL">
                <a:solidFill>
                  <a:prstClr val="black"/>
                </a:solidFill>
              </a:rPr>
              <a:pPr/>
              <a:t>20-9-2017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CBB4D-0140-454A-B1E1-0CFFE9431E2C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3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64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9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771800" y="1628800"/>
            <a:ext cx="208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B37DB-A9AC-490B-A7A6-B5399387FA31}" type="datetimeFigureOut">
              <a:rPr lang="nl-NL">
                <a:solidFill>
                  <a:prstClr val="black"/>
                </a:solidFill>
              </a:rPr>
              <a:pPr/>
              <a:t>20-9-2017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CBB4D-0140-454A-B1E1-0CFFE9431E2C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04048" y="1628800"/>
            <a:ext cx="208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810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2098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2098576" cy="2262237"/>
          </a:xfrm>
        </p:spPr>
        <p:txBody>
          <a:bodyPr/>
          <a:lstStyle>
            <a:lvl1pPr marL="177800" indent="-177800" defTabSz="360000"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60000">
              <a:spcBef>
                <a:spcPts val="0"/>
              </a:spcBef>
              <a:defRPr sz="2000"/>
            </a:lvl2pPr>
            <a:lvl3pPr defTabSz="360000">
              <a:spcBef>
                <a:spcPts val="0"/>
              </a:spcBef>
              <a:defRPr sz="1800"/>
            </a:lvl3pPr>
            <a:lvl4pPr defTabSz="3600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638128" y="1556792"/>
            <a:ext cx="20882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638128" y="2196554"/>
            <a:ext cx="2088232" cy="2240558"/>
          </a:xfrm>
        </p:spPr>
        <p:txBody>
          <a:bodyPr/>
          <a:lstStyle>
            <a:lvl1pPr marL="177800" indent="-1778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5004048" y="1556792"/>
            <a:ext cx="20882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1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5004048" y="2196554"/>
            <a:ext cx="2088232" cy="2240558"/>
          </a:xfrm>
        </p:spPr>
        <p:txBody>
          <a:bodyPr/>
          <a:lstStyle>
            <a:lvl1pPr marL="177800" indent="-1778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5"/>
          </p:nvPr>
        </p:nvSpPr>
        <p:spPr>
          <a:xfrm>
            <a:off x="261864" y="4509120"/>
            <a:ext cx="2098576" cy="2016223"/>
          </a:xfrm>
        </p:spPr>
        <p:txBody>
          <a:bodyPr/>
          <a:lstStyle>
            <a:lvl1pPr marL="177800" indent="-177800" defTabSz="360000"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60000">
              <a:spcBef>
                <a:spcPts val="0"/>
              </a:spcBef>
              <a:defRPr sz="2000"/>
            </a:lvl2pPr>
            <a:lvl3pPr defTabSz="360000">
              <a:spcBef>
                <a:spcPts val="0"/>
              </a:spcBef>
              <a:defRPr sz="1800"/>
            </a:lvl3pPr>
            <a:lvl4pPr defTabSz="3600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2638128" y="4509120"/>
            <a:ext cx="2098576" cy="2016223"/>
          </a:xfrm>
        </p:spPr>
        <p:txBody>
          <a:bodyPr/>
          <a:lstStyle>
            <a:lvl1pPr marL="177800" indent="-177800" defTabSz="360000"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60000">
              <a:spcBef>
                <a:spcPts val="0"/>
              </a:spcBef>
              <a:defRPr sz="2000"/>
            </a:lvl2pPr>
            <a:lvl3pPr defTabSz="360000">
              <a:spcBef>
                <a:spcPts val="0"/>
              </a:spcBef>
              <a:defRPr sz="1800"/>
            </a:lvl3pPr>
            <a:lvl4pPr defTabSz="3600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1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5004048" y="4509120"/>
            <a:ext cx="2098576" cy="2016223"/>
          </a:xfrm>
        </p:spPr>
        <p:txBody>
          <a:bodyPr/>
          <a:lstStyle>
            <a:lvl1pPr marL="177800" indent="-177800" defTabSz="360000"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60000">
              <a:spcBef>
                <a:spcPts val="0"/>
              </a:spcBef>
              <a:defRPr sz="2000"/>
            </a:lvl2pPr>
            <a:lvl3pPr defTabSz="360000">
              <a:spcBef>
                <a:spcPts val="0"/>
              </a:spcBef>
              <a:defRPr sz="1800"/>
            </a:lvl3pPr>
            <a:lvl4pPr defTabSz="3600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2374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B37DB-A9AC-490B-A7A6-B5399387FA31}" type="datetimeFigureOut">
              <a:rPr lang="nl-NL">
                <a:solidFill>
                  <a:prstClr val="black"/>
                </a:solidFill>
              </a:rPr>
              <a:pPr/>
              <a:t>20-9-2017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CBB4D-0140-454A-B1E1-0CFFE9431E2C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0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B37DB-A9AC-490B-A7A6-B5399387FA31}" type="datetimeFigureOut">
              <a:rPr lang="nl-NL">
                <a:solidFill>
                  <a:prstClr val="black"/>
                </a:solidFill>
              </a:rPr>
              <a:pPr/>
              <a:t>20-9-2017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CBB4D-0140-454A-B1E1-0CFFE9431E2C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0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35896" y="1412776"/>
            <a:ext cx="3456384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38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31053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5576" y="112474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576" y="5877272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180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Afd\PR\22. Prezi\Powerpoints voorlichting 1617\bg powerpoint mooi he2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41"/>
            <a:ext cx="9180512" cy="68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6696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51520" y="15776"/>
            <a:ext cx="6840760" cy="964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0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nl/url?sa=i&amp;rct=j&amp;q=&amp;esrc=s&amp;source=images&amp;cd=&amp;cad=rja&amp;uact=8&amp;ved=0ahUKEwj17rSFsY7QAhVL2xoKHZNFCQsQjRwIBw&amp;url=http://www.helpingwithmath.com/printables/worksheets/time/wor0501time01.htm&amp;bvm=bv.137901846,d.d2s&amp;psig=AFQjCNHu7aaEgMH_tQqxVwpSkME5IFrfKw&amp;ust=147832420525495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nl/url?sa=i&amp;rct=j&amp;q=&amp;esrc=s&amp;source=images&amp;cd=&amp;cad=rja&amp;uact=8&amp;ved=0ahUKEwiDkK-UuY7QAhUJ1RQKHZGSDVcQjRwIBw&amp;url=http://www.megawetenschap.nl/archimedes.html&amp;bvm=bv.137901846,bs.1,d.d2s&amp;psig=AFQjCNH7fMZAs5OVUZu3JKUYB51kIZIwag&amp;ust=14783263521078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nl/url?sa=i&amp;rct=j&amp;q=&amp;esrc=s&amp;source=images&amp;cd=&amp;cad=rja&amp;uact=8&amp;ved=0ahUKEwjxp7GmuY7QAhWKuBQKHYUiBEoQjRwIBw&amp;url=http://wetenschapsschool.nl/chapter/2-dichtheid.html&amp;bvm=bv.137901846,bs.1,d.d2s&amp;psig=AFQjCNEoPTJdPvuCkHr_Df7uv-ZiWG-BjA&amp;ust=147832643618377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nl/url?sa=i&amp;rct=j&amp;q=&amp;esrc=s&amp;source=images&amp;cd=&amp;cad=rja&amp;uact=8&amp;ved=0ahUKEwjKjOit2bHQAhVEwxQKHXqHAlsQjRwIBw&amp;url=http://www.wijnboutique.nl/blog/wine-do-s-and-don-ts-part-x-wijn-uitspugen/&amp;psig=AFQjCNHF3LYiKtuMDdY2vgg3nPlDym4PnQ&amp;ust=147953762614625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nl/url?sa=i&amp;rct=j&amp;q=&amp;esrc=s&amp;source=images&amp;cd=&amp;cad=rja&amp;uact=8&amp;ved=0ahUKEwiQzqHDrKXPAhXHvRoKHQkLAtcQjRwIBw&amp;url=https://www.aardrijkskunde-oefenen.nl/aardrijkskunde-groep-6/de-aarde/water/water-ijs-a-waterdamp&amp;psig=AFQjCNFfLwe8hY5sgMNKUA69JtzoKuCsnA&amp;ust=14747151328969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source=images&amp;cd=&amp;cad=rja&amp;uact=8&amp;ved=0ahUKEwi8g9yPrKXPAhUL2BoKHWEwDCMQjRwIBw&amp;url=http://www.naskpastoor.nl/index.php/faseovergangen-bij-zuivere-stoffen&amp;psig=AFQjCNFfLwe8hY5sgMNKUA69JtzoKuCsnA&amp;ust=147471513289696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ahUKEwiFl5a2v5DWAhUIZlAKHf4xBukQjRwIBw&amp;url=http://www.aphelder.nl/scheikunde/herhalingh1.htm&amp;psig=AFQjCNGI-njohMJwKKPs253IJEL2Kl4shQ&amp;ust=15047850757252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cad=rja&amp;uact=8&amp;ved=0ahUKEwiRt_XAwJDWAhXLaVAKHba7ApcQjRwIBw&amp;url=https://nl.wikipedia.org/wiki/Mengbaarheid&amp;psig=AFQjCNGEpZnsYCUJxezV6TW6gqr3XJC3UQ&amp;ust=1504785367133266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nl/url?sa=i&amp;rct=j&amp;q=&amp;esrc=s&amp;source=images&amp;cd=&amp;cad=rja&amp;uact=8&amp;ved=0ahUKEwicrqSRwJDWAhVBPVAKHYVZC2UQjRwIBw&amp;url=https://afbeeldingen.wordpress.com/2010/12/29/glas/&amp;psig=AFQjCNHHaRgRxfsSzHbPGmp1o6rxcCzXJQ&amp;ust=15047852589493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source=images&amp;cd=&amp;cad=rja&amp;uact=8&amp;ved=0ahUKEwj436CBr6XPAhWF1hoKHRQbBUQQjRwIBw&amp;url=http://www.hoogrendementsketels.be/hoogrendementsketel-aardgas/&amp;bvm=bv.133700528,d.d2s&amp;psig=AFQjCNGMrCUt8Y0lQdXg9wbqLF9YFbttPA&amp;ust=14747158766795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0ahUKEwjTk6iMsKXPAhUE1hoKHc92D9kQjRwIBw&amp;url=http://www.iso.nl/nieuws/rendement-opnieuw-boven-kwaliteit-gesteld/&amp;bvm=bv.133700528,d.d2s&amp;psig=AFQjCNHJx8irWuotlUsLURum7fKU5e1W0A&amp;ust=1474716188455247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nl/url?sa=i&amp;rct=j&amp;q=&amp;esrc=s&amp;source=images&amp;cd=&amp;cad=rja&amp;uact=8&amp;ved=0ahUKEwiv6ZqQr6XPAhULmBoKHUBoCmAQjRwIBw&amp;url=http://kachels.blog123.nl/page/2/&amp;bvm=bv.133700528,d.d2s&amp;psig=AFQjCNGMrCUt8Y0lQdXg9wbqLF9YFbttPA&amp;ust=14747158766795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2528" cy="652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vak 5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§ 1.2 Verbindingen en elementen</a:t>
            </a:r>
            <a:endParaRPr lang="nl-NL" altLang="nl-NL" sz="2800" b="1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69988"/>
            <a:ext cx="60039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kstvak 6"/>
          <p:cNvSpPr txBox="1">
            <a:spLocks noChangeArrowheads="1"/>
          </p:cNvSpPr>
          <p:nvPr/>
        </p:nvSpPr>
        <p:spPr bwMode="auto">
          <a:xfrm>
            <a:off x="1619250" y="6294438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/>
              <a:t>Het periodiek systeem der elementen</a:t>
            </a:r>
          </a:p>
        </p:txBody>
      </p:sp>
    </p:spTree>
    <p:extLst>
      <p:ext uri="{BB962C8B-B14F-4D97-AF65-F5344CB8AC3E}">
        <p14:creationId xmlns:p14="http://schemas.microsoft.com/office/powerpoint/2010/main" val="22264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§ 1.2 Verbindingen en elementen</a:t>
            </a:r>
            <a:endParaRPr lang="nl-NL" altLang="nl-NL" sz="2800" b="1"/>
          </a:p>
        </p:txBody>
      </p:sp>
      <p:sp>
        <p:nvSpPr>
          <p:cNvPr id="11267" name="Tekstvak 4"/>
          <p:cNvSpPr txBox="1">
            <a:spLocks noChangeArrowheads="1"/>
          </p:cNvSpPr>
          <p:nvPr/>
        </p:nvSpPr>
        <p:spPr bwMode="auto">
          <a:xfrm>
            <a:off x="684213" y="1141413"/>
            <a:ext cx="43926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Atomen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De moleculen van een niet ontleedbare stof bestaan uit 1 soort atomen.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De moleculen van een ontleedbare stof bestaan uit verschillende soorten atomen.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				</a:t>
            </a:r>
            <a:endParaRPr lang="nl-NL" altLang="nl-NL" sz="1600" b="1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241675"/>
            <a:ext cx="37020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hthoek 2"/>
          <p:cNvSpPr>
            <a:spLocks noChangeArrowheads="1"/>
          </p:cNvSpPr>
          <p:nvPr/>
        </p:nvSpPr>
        <p:spPr bwMode="auto">
          <a:xfrm>
            <a:off x="715963" y="2889250"/>
            <a:ext cx="2532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Scheikundige symbolen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0813"/>
            <a:ext cx="24257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5076825" y="4724400"/>
          <a:ext cx="3865565" cy="196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518"/>
                <a:gridCol w="174879"/>
                <a:gridCol w="903544"/>
                <a:gridCol w="513709"/>
                <a:gridCol w="174879"/>
                <a:gridCol w="845070"/>
                <a:gridCol w="553966"/>
              </a:tblGrid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 dirty="0">
                          <a:effectLst/>
                        </a:rPr>
                        <a:t>C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Koolstof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 dirty="0" smtClean="0">
                          <a:effectLst/>
                        </a:rPr>
                        <a:t>Fosfor 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H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Waterstof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I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Jood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O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 dirty="0">
                          <a:effectLst/>
                        </a:rPr>
                        <a:t>Zuurstof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Fe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Ijzer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Stikstof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Au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Goud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 dirty="0" smtClean="0">
                          <a:effectLst/>
                        </a:rPr>
                        <a:t>Zwavel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Pb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Lood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Na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Natrium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Al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Aluminium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Cl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Chloor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F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Fluor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  <a:tr h="245070"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Br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>
                          <a:effectLst/>
                        </a:rPr>
                        <a:t>Broom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>
                          <a:effectLst/>
                        </a:rPr>
                        <a:t>K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1" u="none" strike="noStrike" dirty="0">
                          <a:effectLst/>
                        </a:rPr>
                        <a:t>Kalium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2" marR="9522" marT="952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/>
                </a:tc>
              </a:tr>
            </a:tbl>
          </a:graphicData>
        </a:graphic>
      </p:graphicFrame>
      <p:sp>
        <p:nvSpPr>
          <p:cNvPr id="11344" name="Rechthoek 12"/>
          <p:cNvSpPr>
            <a:spLocks noChangeArrowheads="1"/>
          </p:cNvSpPr>
          <p:nvPr/>
        </p:nvSpPr>
        <p:spPr bwMode="auto">
          <a:xfrm>
            <a:off x="5048250" y="4365625"/>
            <a:ext cx="2486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olidFill>
                  <a:srgbClr val="FF0000"/>
                </a:solidFill>
                <a:sym typeface="Wingdings" pitchFamily="2" charset="2"/>
              </a:rPr>
              <a:t>Kennen voor de toets…</a:t>
            </a:r>
          </a:p>
        </p:txBody>
      </p:sp>
    </p:spTree>
    <p:extLst>
      <p:ext uri="{BB962C8B-B14F-4D97-AF65-F5344CB8AC3E}">
        <p14:creationId xmlns:p14="http://schemas.microsoft.com/office/powerpoint/2010/main" val="41368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vak 5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§ 1.2 Verbindingen en elementen</a:t>
            </a:r>
            <a:endParaRPr lang="nl-NL" altLang="nl-NL" sz="2800" b="1"/>
          </a:p>
        </p:txBody>
      </p:sp>
      <p:sp>
        <p:nvSpPr>
          <p:cNvPr id="9220" name="Tekstvak 7"/>
          <p:cNvSpPr txBox="1">
            <a:spLocks noChangeArrowheads="1"/>
          </p:cNvSpPr>
          <p:nvPr/>
        </p:nvSpPr>
        <p:spPr bwMode="auto">
          <a:xfrm>
            <a:off x="639763" y="1044575"/>
            <a:ext cx="69119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1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600" b="1" dirty="0" smtClean="0">
                <a:sym typeface="Wingdings" pitchFamily="2" charset="2"/>
              </a:rPr>
              <a:t>Moleculen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600" b="1" dirty="0" smtClean="0">
                <a:sym typeface="Wingdings" pitchFamily="2" charset="2"/>
              </a:rPr>
              <a:t>Moleculen bestaan uit twee of meer verschillende atomen zoals: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600" b="1" dirty="0" smtClean="0">
                <a:sym typeface="Wingdings" pitchFamily="2" charset="2"/>
              </a:rPr>
              <a:t>- Water  H</a:t>
            </a:r>
            <a:r>
              <a:rPr lang="nl-NL" altLang="nl-NL" sz="1000" b="1" dirty="0" smtClean="0">
                <a:sym typeface="Wingdings" pitchFamily="2" charset="2"/>
              </a:rPr>
              <a:t>2</a:t>
            </a:r>
            <a:r>
              <a:rPr lang="nl-NL" altLang="nl-NL" sz="1600" b="1" dirty="0" smtClean="0">
                <a:sym typeface="Wingdings" pitchFamily="2" charset="2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600" b="1" dirty="0" smtClean="0">
                <a:sym typeface="Wingdings" pitchFamily="2" charset="2"/>
              </a:rPr>
              <a:t>- Suiker C</a:t>
            </a:r>
            <a:r>
              <a:rPr lang="nl-NL" altLang="nl-NL" sz="1000" b="1" dirty="0" smtClean="0">
                <a:sym typeface="Wingdings" pitchFamily="2" charset="2"/>
              </a:rPr>
              <a:t>6</a:t>
            </a:r>
            <a:r>
              <a:rPr lang="nl-NL" altLang="nl-NL" sz="1600" b="1" dirty="0" smtClean="0">
                <a:sym typeface="Wingdings" pitchFamily="2" charset="2"/>
              </a:rPr>
              <a:t>H</a:t>
            </a:r>
            <a:r>
              <a:rPr lang="nl-NL" altLang="nl-NL" sz="1000" b="1" dirty="0" smtClean="0">
                <a:sym typeface="Wingdings" pitchFamily="2" charset="2"/>
              </a:rPr>
              <a:t>12</a:t>
            </a:r>
            <a:r>
              <a:rPr lang="nl-NL" altLang="nl-NL" sz="1600" b="1" dirty="0" smtClean="0">
                <a:sym typeface="Wingdings" pitchFamily="2" charset="2"/>
              </a:rPr>
              <a:t>O</a:t>
            </a:r>
            <a:r>
              <a:rPr lang="nl-NL" altLang="nl-NL" sz="1000" b="1" dirty="0" smtClean="0">
                <a:sym typeface="Wingdings" pitchFamily="2" charset="2"/>
              </a:rPr>
              <a:t>6</a:t>
            </a:r>
            <a:r>
              <a:rPr lang="nl-NL" altLang="nl-NL" sz="1600" b="1" dirty="0" smtClean="0">
                <a:sym typeface="Wingdings" pitchFamily="2" charset="2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600" b="1" dirty="0" smtClean="0">
                <a:sym typeface="Wingdings" pitchFamily="2" charset="2"/>
              </a:rPr>
              <a:t>- Koolstofdioxide CO</a:t>
            </a:r>
            <a:r>
              <a:rPr lang="nl-NL" altLang="nl-NL" sz="1000" b="1" dirty="0" smtClean="0">
                <a:sym typeface="Wingdings" pitchFamily="2" charset="2"/>
              </a:rPr>
              <a:t>2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000" b="1" dirty="0" smtClean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000" b="1" dirty="0" smtClean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000" b="1" dirty="0" smtClean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000" b="1" dirty="0" smtClean="0">
                <a:latin typeface="+mn-lt"/>
                <a:cs typeface="Arial" panose="020B0604020202020204" pitchFamily="34" charset="0"/>
              </a:rPr>
              <a:t>1 molecuul glucose:   </a:t>
            </a:r>
            <a:r>
              <a:rPr lang="nl-NL" altLang="nl-NL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C</a:t>
            </a:r>
            <a:r>
              <a:rPr lang="nl-NL" altLang="nl-NL" sz="12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6</a:t>
            </a:r>
            <a:r>
              <a:rPr lang="nl-NL" altLang="nl-NL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H</a:t>
            </a:r>
            <a:r>
              <a:rPr lang="nl-NL" altLang="nl-NL" sz="12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12</a:t>
            </a:r>
            <a:r>
              <a:rPr lang="nl-NL" altLang="nl-NL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nl-NL" altLang="nl-NL" sz="12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6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16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	6 koolstof atomen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16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	12 waterstof atomen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16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	6 zuurstof atomen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nl-NL" altLang="nl-NL" sz="1600" b="1" dirty="0" smtClean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1 molecuul water:      H</a:t>
            </a:r>
            <a:r>
              <a:rPr lang="nl-NL" altLang="nl-NL" sz="12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nl-NL" altLang="nl-NL" sz="20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O</a:t>
            </a:r>
            <a:endParaRPr lang="nl-NL" altLang="nl-NL" sz="1600" b="1" dirty="0" smtClean="0">
              <a:latin typeface="+mn-lt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16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	2 waterstof atomen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1600" b="1" dirty="0" smtClean="0">
                <a:latin typeface="+mn-lt"/>
                <a:cs typeface="Arial" panose="020B0604020202020204" pitchFamily="34" charset="0"/>
                <a:sym typeface="Wingdings" pitchFamily="2" charset="2"/>
              </a:rPr>
              <a:t>	1 zuurstof atomen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1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1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600" b="1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600" b="1" dirty="0" smtClean="0">
                <a:sym typeface="Wingdings" pitchFamily="2" charset="2"/>
              </a:rPr>
              <a:t>				</a:t>
            </a:r>
            <a:endParaRPr lang="nl-NL" altLang="nl-NL" sz="1600" b="1" dirty="0" smtClean="0"/>
          </a:p>
        </p:txBody>
      </p:sp>
      <p:pic>
        <p:nvPicPr>
          <p:cNvPr id="12292" name="Picture 4" descr="keuken-accessoires-invotis-orange-suiker-suikerpo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3495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581525"/>
            <a:ext cx="20891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§ 1.2 Verbindingen en elementen</a:t>
            </a:r>
            <a:endParaRPr lang="nl-NL" altLang="nl-NL" sz="2800" b="1"/>
          </a:p>
        </p:txBody>
      </p:sp>
      <p:sp>
        <p:nvSpPr>
          <p:cNvPr id="13315" name="Tekstvak 4"/>
          <p:cNvSpPr txBox="1">
            <a:spLocks noChangeArrowheads="1"/>
          </p:cNvSpPr>
          <p:nvPr/>
        </p:nvSpPr>
        <p:spPr bwMode="auto">
          <a:xfrm>
            <a:off x="684213" y="1141413"/>
            <a:ext cx="73437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Reactie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Scheikundige reactie: beginstof(fen) </a:t>
            </a:r>
            <a:r>
              <a:rPr lang="nl-NL" altLang="nl-NL" sz="1600" b="1">
                <a:sym typeface="Wingdings" pitchFamily="2" charset="2"/>
              </a:rPr>
              <a:t> reactieproduct(en)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1. Ontleding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Ontledingsreactie: een beginstof  twee of meerdere reactie producten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i="1">
                <a:sym typeface="Wingdings" pitchFamily="2" charset="2"/>
              </a:rPr>
              <a:t>		(thermolyse – electrolyse – fotolyse)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2. Synthese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Synthese: twee of meer beginstoffen  reactieproduct(en)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3. Verbranding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Verbranding: een beginstof + zuurstof  reactieproduct(en)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24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0650"/>
            <a:ext cx="66246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91150"/>
            <a:ext cx="6553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708275"/>
            <a:ext cx="29368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5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1.2 Verbindingen en elementen</a:t>
            </a:r>
            <a:endParaRPr lang="nl-NL" altLang="nl-NL" sz="2800" b="1" dirty="0"/>
          </a:p>
        </p:txBody>
      </p:sp>
      <p:sp>
        <p:nvSpPr>
          <p:cNvPr id="14340" name="Tekstvak 7"/>
          <p:cNvSpPr txBox="1">
            <a:spLocks noChangeArrowheads="1"/>
          </p:cNvSpPr>
          <p:nvPr/>
        </p:nvSpPr>
        <p:spPr bwMode="auto">
          <a:xfrm>
            <a:off x="684213" y="1141413"/>
            <a:ext cx="6911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Formules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Voor de meeste niet ontleedbare stoffen gebruik je het symbool; bijvoorbeeld Fe, Na, Pb, S of 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>
                <a:sym typeface="Wingdings" pitchFamily="2" charset="2"/>
              </a:rPr>
              <a:t>Voor zeven niet ontleedbare stoffen gebruik je de volgende formules:</a:t>
            </a:r>
          </a:p>
        </p:txBody>
      </p:sp>
      <p:sp>
        <p:nvSpPr>
          <p:cNvPr id="6" name="Tekstvak 1"/>
          <p:cNvSpPr txBox="1">
            <a:spLocks noChangeArrowheads="1"/>
          </p:cNvSpPr>
          <p:nvPr/>
        </p:nvSpPr>
        <p:spPr bwMode="auto">
          <a:xfrm>
            <a:off x="3830638" y="3870325"/>
            <a:ext cx="482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sz="1800" b="1" u="sng" dirty="0">
                <a:solidFill>
                  <a:srgbClr val="FF0000"/>
                </a:solidFill>
              </a:rPr>
              <a:t>Cl</a:t>
            </a:r>
            <a:r>
              <a:rPr lang="nl-NL" altLang="nl-NL" sz="1800" b="1" dirty="0">
                <a:solidFill>
                  <a:srgbClr val="FF0000"/>
                </a:solidFill>
              </a:rPr>
              <a:t>ara </a:t>
            </a:r>
            <a:r>
              <a:rPr lang="nl-NL" altLang="nl-NL" sz="1800" b="1" u="sng" dirty="0">
                <a:solidFill>
                  <a:srgbClr val="FF0000"/>
                </a:solidFill>
              </a:rPr>
              <a:t>F</a:t>
            </a:r>
            <a:r>
              <a:rPr lang="nl-NL" altLang="nl-NL" sz="1800" b="1" dirty="0">
                <a:solidFill>
                  <a:srgbClr val="FF0000"/>
                </a:solidFill>
              </a:rPr>
              <a:t>ietst </a:t>
            </a:r>
            <a:r>
              <a:rPr lang="nl-NL" altLang="nl-NL" sz="1800" b="1" u="sng" dirty="0">
                <a:solidFill>
                  <a:srgbClr val="FF0000"/>
                </a:solidFill>
              </a:rPr>
              <a:t>Na</a:t>
            </a:r>
            <a:r>
              <a:rPr lang="nl-NL" altLang="nl-NL" sz="1800" b="1" dirty="0">
                <a:solidFill>
                  <a:srgbClr val="FF0000"/>
                </a:solidFill>
              </a:rPr>
              <a:t>ar </a:t>
            </a:r>
            <a:r>
              <a:rPr lang="nl-NL" altLang="nl-NL" sz="1800" b="1" u="sng" dirty="0">
                <a:solidFill>
                  <a:srgbClr val="FF0000"/>
                </a:solidFill>
              </a:rPr>
              <a:t>H</a:t>
            </a:r>
            <a:r>
              <a:rPr lang="nl-NL" altLang="nl-NL" sz="1800" b="1" dirty="0">
                <a:solidFill>
                  <a:srgbClr val="FF0000"/>
                </a:solidFill>
              </a:rPr>
              <a:t>aar </a:t>
            </a:r>
            <a:r>
              <a:rPr lang="nl-NL" altLang="nl-NL" sz="1800" b="1" u="sng" dirty="0">
                <a:solidFill>
                  <a:srgbClr val="FF0000"/>
                </a:solidFill>
              </a:rPr>
              <a:t>O</a:t>
            </a:r>
            <a:r>
              <a:rPr lang="nl-NL" altLang="nl-NL" sz="1800" b="1" dirty="0">
                <a:solidFill>
                  <a:srgbClr val="FF0000"/>
                </a:solidFill>
              </a:rPr>
              <a:t>om </a:t>
            </a:r>
            <a:r>
              <a:rPr lang="nl-NL" altLang="nl-NL" sz="1800" b="1" u="sng" dirty="0">
                <a:solidFill>
                  <a:srgbClr val="FF0000"/>
                </a:solidFill>
              </a:rPr>
              <a:t>I</a:t>
            </a:r>
            <a:r>
              <a:rPr lang="nl-NL" altLang="nl-NL" sz="1800" b="1" dirty="0">
                <a:solidFill>
                  <a:srgbClr val="FF0000"/>
                </a:solidFill>
              </a:rPr>
              <a:t>n </a:t>
            </a:r>
            <a:r>
              <a:rPr lang="nl-NL" altLang="nl-NL" sz="1800" b="1" u="sng" dirty="0">
                <a:solidFill>
                  <a:srgbClr val="FF0000"/>
                </a:solidFill>
              </a:rPr>
              <a:t>Br</a:t>
            </a:r>
            <a:r>
              <a:rPr lang="nl-NL" altLang="nl-NL" sz="1800" b="1" dirty="0">
                <a:solidFill>
                  <a:srgbClr val="FF0000"/>
                </a:solidFill>
              </a:rPr>
              <a:t>unssum</a:t>
            </a:r>
          </a:p>
        </p:txBody>
      </p:sp>
    </p:spTree>
    <p:extLst>
      <p:ext uri="{BB962C8B-B14F-4D97-AF65-F5344CB8AC3E}">
        <p14:creationId xmlns:p14="http://schemas.microsoft.com/office/powerpoint/2010/main" val="24842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4895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Reactie vergelijkingen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27088" y="1628775"/>
            <a:ext cx="7561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>
                <a:latin typeface="Calibri" pitchFamily="34" charset="0"/>
              </a:rPr>
              <a:t>Methaan + zuurstof </a:t>
            </a:r>
            <a:r>
              <a:rPr lang="nl-NL" altLang="nl-NL" sz="2400" b="1">
                <a:latin typeface="Calibri" pitchFamily="34" charset="0"/>
                <a:sym typeface="Wingdings" pitchFamily="2" charset="2"/>
              </a:rPr>
              <a:t> koolstofdioxide + water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>
                <a:latin typeface="Calibri" pitchFamily="34" charset="0"/>
                <a:sym typeface="Wingdings" pitchFamily="2" charset="2"/>
              </a:rPr>
              <a:t>   CH</a:t>
            </a:r>
            <a:r>
              <a:rPr lang="nl-NL" altLang="nl-NL" sz="1400" b="1">
                <a:latin typeface="Calibri" pitchFamily="34" charset="0"/>
                <a:sym typeface="Wingdings" pitchFamily="2" charset="2"/>
              </a:rPr>
              <a:t>4</a:t>
            </a:r>
            <a:r>
              <a:rPr lang="nl-NL" altLang="nl-NL" sz="2400" b="1">
                <a:latin typeface="Calibri" pitchFamily="34" charset="0"/>
                <a:sym typeface="Wingdings" pitchFamily="2" charset="2"/>
              </a:rPr>
              <a:t>      +     O</a:t>
            </a:r>
            <a:r>
              <a:rPr lang="nl-NL" altLang="nl-NL" sz="1400" b="1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>
                <a:latin typeface="Calibri" pitchFamily="34" charset="0"/>
                <a:sym typeface="Wingdings" pitchFamily="2" charset="2"/>
              </a:rPr>
              <a:t>               CO</a:t>
            </a:r>
            <a:r>
              <a:rPr lang="nl-NL" altLang="nl-NL" sz="1400" b="1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>
                <a:latin typeface="Calibri" pitchFamily="34" charset="0"/>
                <a:sym typeface="Wingdings" pitchFamily="2" charset="2"/>
              </a:rPr>
              <a:t>            +    H</a:t>
            </a:r>
            <a:r>
              <a:rPr lang="nl-NL" altLang="nl-NL" sz="1400" b="1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>
                <a:latin typeface="Calibri" pitchFamily="34" charset="0"/>
                <a:sym typeface="Wingdings" pitchFamily="2" charset="2"/>
              </a:rPr>
              <a:t>O</a:t>
            </a:r>
            <a:endParaRPr lang="nl-NL" altLang="nl-NL" sz="2400" b="1">
              <a:latin typeface="Calibri" pitchFamily="34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50825" y="4149725"/>
            <a:ext cx="8713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solidFill>
                  <a:srgbClr val="FF0000"/>
                </a:solidFill>
                <a:latin typeface="Calibri" pitchFamily="34" charset="0"/>
              </a:rPr>
              <a:t>Links en rechts van de reactiepijl moeten de zelfde atomen staan in dezelfde aantallen. Het molecuul mag niet in samenstelling veranderen wel in aantal!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23850" y="2781300"/>
            <a:ext cx="88201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latin typeface="Calibri" pitchFamily="34" charset="0"/>
              </a:rPr>
              <a:t>Voor de pijl: 	1 koolstof atoom		Achter de pijl: 	1 koolstof atoom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latin typeface="Calibri" pitchFamily="34" charset="0"/>
              </a:rPr>
              <a:t>		4 waterstof atomen			2 waterstof atomen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>
                <a:latin typeface="Calibri" pitchFamily="34" charset="0"/>
              </a:rPr>
              <a:t>		2 zuurstof atomen			3 zuurstof atomen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042988" y="5157788"/>
            <a:ext cx="770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CH</a:t>
            </a:r>
            <a:r>
              <a:rPr lang="nl-NL" altLang="nl-NL" sz="1400" b="1" dirty="0">
                <a:latin typeface="Calibri" pitchFamily="34" charset="0"/>
                <a:sym typeface="Wingdings" pitchFamily="2" charset="2"/>
              </a:rPr>
              <a:t>4</a:t>
            </a: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      +     </a:t>
            </a:r>
            <a:r>
              <a:rPr lang="nl-NL" altLang="nl-NL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O</a:t>
            </a:r>
            <a:r>
              <a:rPr lang="nl-NL" altLang="nl-NL" sz="1400" b="1" dirty="0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               CO</a:t>
            </a:r>
            <a:r>
              <a:rPr lang="nl-NL" altLang="nl-NL" sz="1400" b="1" dirty="0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            +    </a:t>
            </a:r>
            <a:r>
              <a:rPr lang="nl-NL" altLang="nl-NL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H</a:t>
            </a:r>
            <a:r>
              <a:rPr lang="nl-NL" altLang="nl-NL" sz="1400" b="1" dirty="0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2400" b="1" dirty="0">
                <a:latin typeface="Calibri" pitchFamily="34" charset="0"/>
                <a:sym typeface="Wingdings" pitchFamily="2" charset="2"/>
              </a:rPr>
              <a:t>O</a:t>
            </a:r>
            <a:endParaRPr lang="nl-NL" altLang="nl-NL" sz="2400" b="1" dirty="0">
              <a:latin typeface="Calibri" pitchFamily="34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232025" y="6021388"/>
            <a:ext cx="356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  <a:latin typeface="Calibri" pitchFamily="34" charset="0"/>
              </a:rPr>
              <a:t>Controleer het geheel</a:t>
            </a:r>
          </a:p>
        </p:txBody>
      </p:sp>
    </p:spTree>
    <p:extLst>
      <p:ext uri="{BB962C8B-B14F-4D97-AF65-F5344CB8AC3E}">
        <p14:creationId xmlns:p14="http://schemas.microsoft.com/office/powerpoint/2010/main" val="41839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468747" y="3805085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/>
              <a:t>1.16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286836" y="4328960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/>
              <a:t>A.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4311023" y="4316260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150436" y="4328960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smtClean="0"/>
              <a:t>C</a:t>
            </a:r>
            <a:r>
              <a:rPr lang="nl-NL" altLang="nl-NL" sz="1200" dirty="0" smtClean="0"/>
              <a:t>5</a:t>
            </a:r>
            <a:r>
              <a:rPr lang="nl-NL" altLang="nl-NL" sz="2400" dirty="0" smtClean="0"/>
              <a:t>H</a:t>
            </a:r>
            <a:r>
              <a:rPr lang="nl-NL" altLang="nl-NL" sz="1200" dirty="0" smtClean="0"/>
              <a:t>10</a:t>
            </a:r>
            <a:r>
              <a:rPr lang="nl-NL" altLang="nl-NL" sz="2400" dirty="0" smtClean="0"/>
              <a:t>O</a:t>
            </a:r>
            <a:r>
              <a:rPr lang="nl-NL" altLang="nl-NL" sz="1200" dirty="0" smtClean="0"/>
              <a:t>2</a:t>
            </a:r>
            <a:endParaRPr lang="nl-NL" altLang="nl-NL" sz="2400" dirty="0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3229936" y="4324197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6038223" y="4316260"/>
            <a:ext cx="28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806198" y="4328960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5103186" y="4328960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758948" y="4328960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H</a:t>
            </a:r>
            <a:r>
              <a:rPr lang="nl-NL" altLang="nl-NL" sz="1200"/>
              <a:t>2</a:t>
            </a:r>
            <a:r>
              <a:rPr lang="nl-NL" altLang="nl-NL" sz="2400"/>
              <a:t>O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1901620" y="4324198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2      </a:t>
            </a:r>
            <a:r>
              <a:rPr lang="nl-NL" altLang="nl-NL" sz="2400" b="1" dirty="0" smtClean="0">
                <a:solidFill>
                  <a:srgbClr val="FF0000"/>
                </a:solidFill>
              </a:rPr>
              <a:t>          </a:t>
            </a:r>
            <a:r>
              <a:rPr lang="nl-NL" altLang="nl-NL" sz="2400" b="1" dirty="0">
                <a:solidFill>
                  <a:srgbClr val="FF0000"/>
                </a:solidFill>
              </a:rPr>
              <a:t>13           10               10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1285248" y="4929035"/>
            <a:ext cx="280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B.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388686" y="4929035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1963111" y="4929035"/>
            <a:ext cx="190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  <a:r>
              <a:rPr lang="nl-NL" altLang="nl-NL" sz="1200"/>
              <a:t>3</a:t>
            </a:r>
            <a:r>
              <a:rPr lang="nl-NL" altLang="nl-NL" sz="2400"/>
              <a:t>H</a:t>
            </a:r>
            <a:r>
              <a:rPr lang="nl-NL" altLang="nl-NL" sz="1200"/>
              <a:t>5</a:t>
            </a:r>
            <a:r>
              <a:rPr lang="nl-NL" altLang="nl-NL" sz="2400"/>
              <a:t>N</a:t>
            </a:r>
            <a:r>
              <a:rPr lang="nl-NL" altLang="nl-NL" sz="1200"/>
              <a:t>3</a:t>
            </a:r>
            <a:r>
              <a:rPr lang="nl-NL" altLang="nl-NL" sz="2400"/>
              <a:t>O</a:t>
            </a:r>
            <a:r>
              <a:rPr lang="nl-NL" altLang="nl-NL" sz="1200"/>
              <a:t>9</a:t>
            </a:r>
            <a:endParaRPr lang="nl-NL" altLang="nl-NL" sz="2400"/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4842836" y="4932210"/>
            <a:ext cx="28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4098298" y="4932210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5498473" y="4932210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H</a:t>
            </a:r>
            <a:r>
              <a:rPr lang="nl-NL" altLang="nl-NL" sz="1200"/>
              <a:t>2</a:t>
            </a:r>
            <a:r>
              <a:rPr lang="nl-NL" altLang="nl-NL" sz="2400"/>
              <a:t>O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6509711" y="4932210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7030411" y="4932210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N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7565398" y="4932210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8086098" y="4932210"/>
            <a:ext cx="823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27" name="Tekstvak 26"/>
          <p:cNvSpPr txBox="1">
            <a:spLocks noChangeArrowheads="1"/>
          </p:cNvSpPr>
          <p:nvPr/>
        </p:nvSpPr>
        <p:spPr bwMode="auto">
          <a:xfrm>
            <a:off x="1766261" y="4929035"/>
            <a:ext cx="6577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4                     12            10                 6</a:t>
            </a: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1290011" y="5543397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C.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3950661" y="5546572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2101223" y="5533872"/>
            <a:ext cx="731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Fe </a:t>
            </a:r>
          </a:p>
        </p:txBody>
      </p: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2544136" y="5546572"/>
            <a:ext cx="28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3266448" y="551958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Br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5053973" y="5552922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FeBr</a:t>
            </a:r>
            <a:r>
              <a:rPr lang="nl-NL" altLang="nl-NL" sz="1200"/>
              <a:t>3</a:t>
            </a:r>
            <a:endParaRPr lang="nl-NL" altLang="nl-NL" sz="2400"/>
          </a:p>
        </p:txBody>
      </p:sp>
      <p:sp>
        <p:nvSpPr>
          <p:cNvPr id="39" name="Tekstvak 38"/>
          <p:cNvSpPr txBox="1">
            <a:spLocks noChangeArrowheads="1"/>
          </p:cNvSpPr>
          <p:nvPr/>
        </p:nvSpPr>
        <p:spPr bwMode="auto">
          <a:xfrm>
            <a:off x="1894848" y="5519585"/>
            <a:ext cx="360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2            3                   2            </a:t>
            </a:r>
          </a:p>
        </p:txBody>
      </p:sp>
      <p:sp>
        <p:nvSpPr>
          <p:cNvPr id="40" name="Tekstvak 39"/>
          <p:cNvSpPr txBox="1">
            <a:spLocks noChangeArrowheads="1"/>
          </p:cNvSpPr>
          <p:nvPr/>
        </p:nvSpPr>
        <p:spPr bwMode="auto">
          <a:xfrm>
            <a:off x="1302711" y="6157760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D.</a:t>
            </a:r>
          </a:p>
        </p:txBody>
      </p:sp>
      <p:sp>
        <p:nvSpPr>
          <p:cNvPr id="41" name="Tekstvak 40"/>
          <p:cNvSpPr txBox="1">
            <a:spLocks noChangeArrowheads="1"/>
          </p:cNvSpPr>
          <p:nvPr/>
        </p:nvSpPr>
        <p:spPr bwMode="auto">
          <a:xfrm>
            <a:off x="3961773" y="6159347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2159961" y="6143472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  <a:r>
              <a:rPr lang="nl-NL" altLang="nl-NL" sz="1200"/>
              <a:t>2</a:t>
            </a:r>
            <a:r>
              <a:rPr lang="nl-NL" altLang="nl-NL" sz="2400"/>
              <a:t>H</a:t>
            </a:r>
            <a:r>
              <a:rPr lang="nl-NL" altLang="nl-NL" sz="1200"/>
              <a:t>6</a:t>
            </a:r>
            <a:r>
              <a:rPr lang="nl-NL" altLang="nl-NL" sz="2400"/>
              <a:t> </a:t>
            </a:r>
          </a:p>
        </p:txBody>
      </p:sp>
      <p:sp>
        <p:nvSpPr>
          <p:cNvPr id="43" name="Tekstvak 42"/>
          <p:cNvSpPr txBox="1">
            <a:spLocks noChangeArrowheads="1"/>
          </p:cNvSpPr>
          <p:nvPr/>
        </p:nvSpPr>
        <p:spPr bwMode="auto">
          <a:xfrm>
            <a:off x="2917198" y="6148235"/>
            <a:ext cx="28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44" name="Tekstvak 43"/>
          <p:cNvSpPr txBox="1">
            <a:spLocks noChangeArrowheads="1"/>
          </p:cNvSpPr>
          <p:nvPr/>
        </p:nvSpPr>
        <p:spPr bwMode="auto">
          <a:xfrm>
            <a:off x="3491873" y="6132360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Br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45" name="Tekstvak 44"/>
          <p:cNvSpPr txBox="1">
            <a:spLocks noChangeArrowheads="1"/>
          </p:cNvSpPr>
          <p:nvPr/>
        </p:nvSpPr>
        <p:spPr bwMode="auto">
          <a:xfrm>
            <a:off x="4815848" y="6168872"/>
            <a:ext cx="1366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  <a:r>
              <a:rPr lang="nl-NL" altLang="nl-NL" sz="1200"/>
              <a:t>2</a:t>
            </a:r>
            <a:r>
              <a:rPr lang="nl-NL" altLang="nl-NL" sz="2400"/>
              <a:t>H</a:t>
            </a:r>
            <a:r>
              <a:rPr lang="nl-NL" altLang="nl-NL" sz="1200"/>
              <a:t>3</a:t>
            </a:r>
            <a:r>
              <a:rPr lang="nl-NL" altLang="nl-NL" sz="2400"/>
              <a:t>Br</a:t>
            </a:r>
            <a:r>
              <a:rPr lang="nl-NL" altLang="nl-NL" sz="1200"/>
              <a:t>3</a:t>
            </a:r>
            <a:endParaRPr lang="nl-NL" altLang="nl-NL" sz="2400"/>
          </a:p>
        </p:txBody>
      </p: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1934536" y="6126010"/>
            <a:ext cx="509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                3                                     3                              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6138236" y="6173635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6758948" y="6121247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/>
              <a:t>Hbr</a:t>
            </a:r>
            <a:endParaRPr lang="nl-NL" altLang="nl-NL" sz="2400" dirty="0"/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6607342" y="4060672"/>
            <a:ext cx="42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Tekstvak 47"/>
          <p:cNvSpPr txBox="1">
            <a:spLocks noChangeArrowheads="1"/>
          </p:cNvSpPr>
          <p:nvPr/>
        </p:nvSpPr>
        <p:spPr bwMode="auto">
          <a:xfrm>
            <a:off x="4987298" y="4049559"/>
            <a:ext cx="42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Tekstvak 48"/>
          <p:cNvSpPr txBox="1">
            <a:spLocks noChangeArrowheads="1"/>
          </p:cNvSpPr>
          <p:nvPr/>
        </p:nvSpPr>
        <p:spPr bwMode="auto">
          <a:xfrm>
            <a:off x="3593949" y="4049558"/>
            <a:ext cx="80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 smtClean="0">
                <a:solidFill>
                  <a:srgbClr val="FF0000"/>
                </a:solidFill>
              </a:rPr>
              <a:t>6½  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  <p:sp>
        <p:nvSpPr>
          <p:cNvPr id="51" name="Tekstvak 50"/>
          <p:cNvSpPr txBox="1">
            <a:spLocks noChangeArrowheads="1"/>
          </p:cNvSpPr>
          <p:nvPr/>
        </p:nvSpPr>
        <p:spPr bwMode="auto">
          <a:xfrm>
            <a:off x="468747" y="563463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 smtClean="0"/>
              <a:t>1.15</a:t>
            </a:r>
            <a:endParaRPr lang="nl-NL" altLang="nl-NL" sz="2800" b="1" dirty="0"/>
          </a:p>
        </p:txBody>
      </p: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913196" y="1087338"/>
            <a:ext cx="4560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nl-NL" altLang="nl-NL" sz="2400" dirty="0"/>
              <a:t>A</a:t>
            </a:r>
            <a:r>
              <a:rPr lang="nl-NL" altLang="nl-NL" sz="2400" dirty="0" smtClean="0"/>
              <a:t>.    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2Al 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+ 3S 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Al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endParaRPr lang="nl-NL" altLang="nl-NL" sz="18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909971" y="1542610"/>
            <a:ext cx="39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B.    4K 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 O</a:t>
            </a:r>
            <a:r>
              <a:rPr lang="nl-NL" altLang="nl-NL" sz="2400" baseline="-300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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2K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endParaRPr lang="nl-NL" altLang="nl-NL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909971" y="2004275"/>
            <a:ext cx="52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C.    H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 Fe 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FeSO</a:t>
            </a:r>
            <a:r>
              <a:rPr lang="nl-NL" altLang="nl-NL" sz="2400" baseline="-300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+ 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endParaRPr lang="nl-NL" altLang="nl-NL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909971" y="2465940"/>
            <a:ext cx="494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D.    SiO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+ 3C 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altLang="nl-NL" sz="2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SiC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2CO</a:t>
            </a:r>
            <a:endParaRPr lang="nl-NL" altLang="nl-NL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913196" y="2927605"/>
            <a:ext cx="561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E.     C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5O</a:t>
            </a:r>
            <a:r>
              <a:rPr lang="nl-NL" altLang="nl-NL" sz="2400" baseline="-300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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3CO</a:t>
            </a:r>
            <a:r>
              <a:rPr lang="nl-NL" altLang="nl-NL" sz="2400" baseline="-300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+ 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4H</a:t>
            </a:r>
            <a:r>
              <a:rPr lang="nl-NL" altLang="nl-NL" sz="2400" baseline="-300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nl-NL" altLang="nl-NL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endParaRPr lang="nl-NL" altLang="nl-NL" sz="2400" dirty="0">
              <a:latin typeface="Comic Sans MS" pitchFamily="66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35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20" grpId="0"/>
      <p:bldP spid="21" grpId="0"/>
      <p:bldP spid="12" grpId="0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3" grpId="0"/>
      <p:bldP spid="24" grpId="0"/>
      <p:bldP spid="47" grpId="0"/>
      <p:bldP spid="48" grpId="0"/>
      <p:bldP spid="49" grpId="0"/>
      <p:bldP spid="51" grpId="0"/>
      <p:bldP spid="52" grpId="0"/>
      <p:bldP spid="19" grpId="0"/>
      <p:bldP spid="22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494674" y="1124744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/>
              <a:t>1.16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1312763" y="1648619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/>
              <a:t>A.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4336950" y="1635919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176363" y="1648619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smtClean="0"/>
              <a:t>C</a:t>
            </a:r>
            <a:r>
              <a:rPr lang="nl-NL" altLang="nl-NL" sz="1200" dirty="0" smtClean="0"/>
              <a:t>5</a:t>
            </a:r>
            <a:r>
              <a:rPr lang="nl-NL" altLang="nl-NL" sz="2400" dirty="0" smtClean="0"/>
              <a:t>H</a:t>
            </a:r>
            <a:r>
              <a:rPr lang="nl-NL" altLang="nl-NL" sz="1200" dirty="0" smtClean="0"/>
              <a:t>10</a:t>
            </a:r>
            <a:r>
              <a:rPr lang="nl-NL" altLang="nl-NL" sz="2400" dirty="0" smtClean="0"/>
              <a:t>O</a:t>
            </a:r>
            <a:r>
              <a:rPr lang="nl-NL" altLang="nl-NL" sz="1200" dirty="0" smtClean="0"/>
              <a:t>2</a:t>
            </a:r>
            <a:endParaRPr lang="nl-NL" altLang="nl-NL" sz="2400" dirty="0"/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55863" y="1643856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6064150" y="1635919"/>
            <a:ext cx="28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3832125" y="1648619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5129113" y="1648619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6784875" y="1648619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H</a:t>
            </a:r>
            <a:r>
              <a:rPr lang="nl-NL" altLang="nl-NL" sz="1200"/>
              <a:t>2</a:t>
            </a:r>
            <a:r>
              <a:rPr lang="nl-NL" altLang="nl-NL" sz="2400"/>
              <a:t>O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927547" y="1643857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2      </a:t>
            </a:r>
            <a:r>
              <a:rPr lang="nl-NL" altLang="nl-NL" sz="2400" b="1" dirty="0" smtClean="0">
                <a:solidFill>
                  <a:srgbClr val="FF0000"/>
                </a:solidFill>
              </a:rPr>
              <a:t>          </a:t>
            </a:r>
            <a:r>
              <a:rPr lang="nl-NL" altLang="nl-NL" sz="2400" b="1" dirty="0">
                <a:solidFill>
                  <a:srgbClr val="FF0000"/>
                </a:solidFill>
              </a:rPr>
              <a:t>13           10               10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1311175" y="2248694"/>
            <a:ext cx="280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B.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414613" y="2248694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1989038" y="2248694"/>
            <a:ext cx="190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  <a:r>
              <a:rPr lang="nl-NL" altLang="nl-NL" sz="1200"/>
              <a:t>3</a:t>
            </a:r>
            <a:r>
              <a:rPr lang="nl-NL" altLang="nl-NL" sz="2400"/>
              <a:t>H</a:t>
            </a:r>
            <a:r>
              <a:rPr lang="nl-NL" altLang="nl-NL" sz="1200"/>
              <a:t>5</a:t>
            </a:r>
            <a:r>
              <a:rPr lang="nl-NL" altLang="nl-NL" sz="2400"/>
              <a:t>N</a:t>
            </a:r>
            <a:r>
              <a:rPr lang="nl-NL" altLang="nl-NL" sz="1200"/>
              <a:t>3</a:t>
            </a:r>
            <a:r>
              <a:rPr lang="nl-NL" altLang="nl-NL" sz="2400"/>
              <a:t>O</a:t>
            </a:r>
            <a:r>
              <a:rPr lang="nl-NL" altLang="nl-NL" sz="1200"/>
              <a:t>9</a:t>
            </a:r>
            <a:endParaRPr lang="nl-NL" altLang="nl-NL" sz="2400"/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4868763" y="2251869"/>
            <a:ext cx="28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4124225" y="2251869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5524400" y="2251869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H</a:t>
            </a:r>
            <a:r>
              <a:rPr lang="nl-NL" altLang="nl-NL" sz="1200"/>
              <a:t>2</a:t>
            </a:r>
            <a:r>
              <a:rPr lang="nl-NL" altLang="nl-NL" sz="2400"/>
              <a:t>O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6535638" y="2251869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7056338" y="2251869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N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7591325" y="2251869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8112025" y="2251869"/>
            <a:ext cx="823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O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1792188" y="2248694"/>
            <a:ext cx="6577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4                     12            10                 6</a:t>
            </a:r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1315938" y="2863056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C.</a:t>
            </a: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3976588" y="2866231"/>
            <a:ext cx="79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27" name="Tekstvak 26"/>
          <p:cNvSpPr txBox="1">
            <a:spLocks noChangeArrowheads="1"/>
          </p:cNvSpPr>
          <p:nvPr/>
        </p:nvSpPr>
        <p:spPr bwMode="auto">
          <a:xfrm>
            <a:off x="2127150" y="2853531"/>
            <a:ext cx="731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Fe </a:t>
            </a: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2570063" y="2866231"/>
            <a:ext cx="28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3292375" y="2839244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Br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5079900" y="2872581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FeBr</a:t>
            </a:r>
            <a:r>
              <a:rPr lang="nl-NL" altLang="nl-NL" sz="1200"/>
              <a:t>3</a:t>
            </a:r>
            <a:endParaRPr lang="nl-NL" altLang="nl-NL" sz="2400"/>
          </a:p>
        </p:txBody>
      </p: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1920775" y="2839244"/>
            <a:ext cx="360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2            3                   2            </a:t>
            </a:r>
          </a:p>
        </p:txBody>
      </p: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1328638" y="3477419"/>
            <a:ext cx="280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D.</a:t>
            </a:r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3987700" y="3479006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sym typeface="Wingdings" pitchFamily="2" charset="2"/>
              </a:rPr>
              <a:t></a:t>
            </a:r>
            <a:endParaRPr lang="nl-NL" altLang="nl-NL" sz="2400"/>
          </a:p>
        </p:txBody>
      </p: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2185888" y="3463131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  <a:r>
              <a:rPr lang="nl-NL" altLang="nl-NL" sz="1200"/>
              <a:t>2</a:t>
            </a:r>
            <a:r>
              <a:rPr lang="nl-NL" altLang="nl-NL" sz="2400"/>
              <a:t>H</a:t>
            </a:r>
            <a:r>
              <a:rPr lang="nl-NL" altLang="nl-NL" sz="1200"/>
              <a:t>6</a:t>
            </a:r>
            <a:r>
              <a:rPr lang="nl-NL" altLang="nl-NL" sz="2400"/>
              <a:t> </a:t>
            </a:r>
          </a:p>
        </p:txBody>
      </p:sp>
      <p:sp>
        <p:nvSpPr>
          <p:cNvPr id="35" name="Tekstvak 34"/>
          <p:cNvSpPr txBox="1">
            <a:spLocks noChangeArrowheads="1"/>
          </p:cNvSpPr>
          <p:nvPr/>
        </p:nvSpPr>
        <p:spPr bwMode="auto">
          <a:xfrm>
            <a:off x="2943125" y="3467894"/>
            <a:ext cx="287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3517800" y="3452019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Br</a:t>
            </a:r>
            <a:r>
              <a:rPr lang="nl-NL" altLang="nl-NL" sz="1200"/>
              <a:t>2</a:t>
            </a:r>
            <a:endParaRPr lang="nl-NL" altLang="nl-NL" sz="2400"/>
          </a:p>
        </p:txBody>
      </p:sp>
      <p:sp>
        <p:nvSpPr>
          <p:cNvPr id="37" name="Tekstvak 36"/>
          <p:cNvSpPr txBox="1">
            <a:spLocks noChangeArrowheads="1"/>
          </p:cNvSpPr>
          <p:nvPr/>
        </p:nvSpPr>
        <p:spPr bwMode="auto">
          <a:xfrm>
            <a:off x="4841775" y="3488531"/>
            <a:ext cx="1366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  <a:r>
              <a:rPr lang="nl-NL" altLang="nl-NL" sz="1200"/>
              <a:t>2</a:t>
            </a:r>
            <a:r>
              <a:rPr lang="nl-NL" altLang="nl-NL" sz="2400"/>
              <a:t>H</a:t>
            </a:r>
            <a:r>
              <a:rPr lang="nl-NL" altLang="nl-NL" sz="1200"/>
              <a:t>3</a:t>
            </a:r>
            <a:r>
              <a:rPr lang="nl-NL" altLang="nl-NL" sz="2400"/>
              <a:t>Br</a:t>
            </a:r>
            <a:r>
              <a:rPr lang="nl-NL" altLang="nl-NL" sz="1200"/>
              <a:t>3</a:t>
            </a:r>
            <a:endParaRPr lang="nl-NL" altLang="nl-NL" sz="2400"/>
          </a:p>
        </p:txBody>
      </p:sp>
      <p:sp>
        <p:nvSpPr>
          <p:cNvPr id="38" name="Tekstvak 37"/>
          <p:cNvSpPr txBox="1">
            <a:spLocks noChangeArrowheads="1"/>
          </p:cNvSpPr>
          <p:nvPr/>
        </p:nvSpPr>
        <p:spPr bwMode="auto">
          <a:xfrm>
            <a:off x="1960463" y="3445669"/>
            <a:ext cx="509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                3                                     3                              </a:t>
            </a:r>
          </a:p>
        </p:txBody>
      </p:sp>
      <p:sp>
        <p:nvSpPr>
          <p:cNvPr id="39" name="Tekstvak 38"/>
          <p:cNvSpPr txBox="1">
            <a:spLocks noChangeArrowheads="1"/>
          </p:cNvSpPr>
          <p:nvPr/>
        </p:nvSpPr>
        <p:spPr bwMode="auto">
          <a:xfrm>
            <a:off x="6164163" y="3493294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+</a:t>
            </a:r>
          </a:p>
        </p:txBody>
      </p:sp>
      <p:sp>
        <p:nvSpPr>
          <p:cNvPr id="40" name="Tekstvak 39"/>
          <p:cNvSpPr txBox="1">
            <a:spLocks noChangeArrowheads="1"/>
          </p:cNvSpPr>
          <p:nvPr/>
        </p:nvSpPr>
        <p:spPr bwMode="auto">
          <a:xfrm>
            <a:off x="6784875" y="3440906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/>
              <a:t>Hbr</a:t>
            </a:r>
            <a:endParaRPr lang="nl-NL" altLang="nl-NL" sz="2400" dirty="0"/>
          </a:p>
        </p:txBody>
      </p:sp>
      <p:sp>
        <p:nvSpPr>
          <p:cNvPr id="41" name="Tekstvak 40"/>
          <p:cNvSpPr txBox="1">
            <a:spLocks noChangeArrowheads="1"/>
          </p:cNvSpPr>
          <p:nvPr/>
        </p:nvSpPr>
        <p:spPr bwMode="auto">
          <a:xfrm>
            <a:off x="6633269" y="1380331"/>
            <a:ext cx="42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5013225" y="1369218"/>
            <a:ext cx="42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kstvak 42"/>
          <p:cNvSpPr txBox="1">
            <a:spLocks noChangeArrowheads="1"/>
          </p:cNvSpPr>
          <p:nvPr/>
        </p:nvSpPr>
        <p:spPr bwMode="auto">
          <a:xfrm>
            <a:off x="3619876" y="1369217"/>
            <a:ext cx="80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 smtClean="0">
                <a:solidFill>
                  <a:srgbClr val="FF0000"/>
                </a:solidFill>
              </a:rPr>
              <a:t>6½  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4212" y="404813"/>
            <a:ext cx="6192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 dirty="0" smtClean="0">
                <a:latin typeface="Calibri" panose="020F0502020204030204" pitchFamily="34" charset="0"/>
              </a:rPr>
              <a:t>Naamgeving van verbindingen</a:t>
            </a:r>
            <a:endParaRPr lang="nl-NL" altLang="nl-NL" sz="2800" b="1" dirty="0">
              <a:latin typeface="Calibri" panose="020F0502020204030204" pitchFamily="34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56184" y="2814473"/>
            <a:ext cx="223160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 smtClean="0">
                <a:latin typeface="Calibri" panose="020F0502020204030204" pitchFamily="34" charset="0"/>
              </a:rPr>
              <a:t>Aantal      Telwoord </a:t>
            </a:r>
            <a:endParaRPr lang="nl-NL" altLang="nl-NL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1	mono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2	di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3	tri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4	tetra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5	</a:t>
            </a:r>
            <a:r>
              <a:rPr lang="nl-NL" altLang="nl-NL" sz="1400" b="1" dirty="0" err="1">
                <a:latin typeface="Calibri" panose="020F0502020204030204" pitchFamily="34" charset="0"/>
              </a:rPr>
              <a:t>penta</a:t>
            </a:r>
            <a:endParaRPr lang="nl-NL" altLang="nl-NL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6	</a:t>
            </a:r>
            <a:r>
              <a:rPr lang="nl-NL" altLang="nl-NL" sz="1400" b="1" dirty="0" err="1">
                <a:latin typeface="Calibri" panose="020F0502020204030204" pitchFamily="34" charset="0"/>
              </a:rPr>
              <a:t>hexa</a:t>
            </a:r>
            <a:endParaRPr lang="nl-NL" altLang="nl-NL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7	</a:t>
            </a:r>
            <a:r>
              <a:rPr lang="nl-NL" altLang="nl-NL" sz="1400" b="1" dirty="0" err="1">
                <a:latin typeface="Calibri" panose="020F0502020204030204" pitchFamily="34" charset="0"/>
              </a:rPr>
              <a:t>hepta</a:t>
            </a:r>
            <a:endParaRPr lang="nl-NL" altLang="nl-NL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8	</a:t>
            </a:r>
            <a:r>
              <a:rPr lang="nl-NL" altLang="nl-NL" sz="1400" b="1" dirty="0" err="1">
                <a:latin typeface="Calibri" panose="020F0502020204030204" pitchFamily="34" charset="0"/>
              </a:rPr>
              <a:t>octa</a:t>
            </a:r>
            <a:endParaRPr lang="nl-NL" altLang="nl-NL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9	</a:t>
            </a:r>
            <a:r>
              <a:rPr lang="nl-NL" altLang="nl-NL" sz="1400" b="1" dirty="0" err="1">
                <a:latin typeface="Calibri" panose="020F0502020204030204" pitchFamily="34" charset="0"/>
              </a:rPr>
              <a:t>nona</a:t>
            </a:r>
            <a:endParaRPr lang="nl-NL" altLang="nl-NL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1400" b="1" dirty="0">
                <a:latin typeface="Calibri" panose="020F0502020204030204" pitchFamily="34" charset="0"/>
              </a:rPr>
              <a:t>10	</a:t>
            </a:r>
            <a:r>
              <a:rPr lang="nl-NL" altLang="nl-NL" sz="1400" b="1" dirty="0" err="1">
                <a:latin typeface="Calibri" panose="020F0502020204030204" pitchFamily="34" charset="0"/>
              </a:rPr>
              <a:t>deca</a:t>
            </a:r>
            <a:endParaRPr lang="nl-NL" altLang="nl-NL" sz="1400" b="1" dirty="0">
              <a:latin typeface="Calibri" panose="020F0502020204030204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627462" y="3076083"/>
            <a:ext cx="4537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400" dirty="0" smtClean="0">
                <a:latin typeface="Calibri" panose="020F0502020204030204" pitchFamily="34" charset="0"/>
              </a:rPr>
              <a:t>Voorbeelden: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400" dirty="0" smtClean="0">
                <a:latin typeface="Calibri" panose="020F0502020204030204" pitchFamily="34" charset="0"/>
              </a:rPr>
              <a:t>NO</a:t>
            </a:r>
            <a:r>
              <a:rPr lang="nl-NL" altLang="nl-NL" sz="1400" dirty="0" smtClean="0">
                <a:latin typeface="Calibri" panose="020F0502020204030204" pitchFamily="34" charset="0"/>
              </a:rPr>
              <a:t>2</a:t>
            </a:r>
            <a:r>
              <a:rPr lang="nl-NL" altLang="nl-NL" sz="2400" dirty="0">
                <a:latin typeface="Calibri" panose="020F0502020204030204" pitchFamily="34" charset="0"/>
              </a:rPr>
              <a:t>	stikstof</a:t>
            </a:r>
            <a:r>
              <a:rPr lang="nl-NL" altLang="nl-NL" sz="2400" u="sng" dirty="0">
                <a:latin typeface="Calibri" panose="020F0502020204030204" pitchFamily="34" charset="0"/>
              </a:rPr>
              <a:t>di</a:t>
            </a:r>
            <a:r>
              <a:rPr lang="nl-NL" altLang="nl-NL" sz="2400" dirty="0">
                <a:latin typeface="Calibri" panose="020F0502020204030204" pitchFamily="34" charset="0"/>
              </a:rPr>
              <a:t>oxide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400" dirty="0" err="1" smtClean="0">
                <a:latin typeface="Calibri" panose="020F0502020204030204" pitchFamily="34" charset="0"/>
              </a:rPr>
              <a:t>HCl</a:t>
            </a:r>
            <a:r>
              <a:rPr lang="nl-NL" altLang="nl-NL" sz="2400" dirty="0">
                <a:latin typeface="Calibri" panose="020F0502020204030204" pitchFamily="34" charset="0"/>
              </a:rPr>
              <a:t>	</a:t>
            </a:r>
            <a:r>
              <a:rPr lang="nl-NL" altLang="nl-NL" sz="2400" dirty="0" smtClean="0">
                <a:latin typeface="Calibri" panose="020F0502020204030204" pitchFamily="34" charset="0"/>
              </a:rPr>
              <a:t>waterstofchloride</a:t>
            </a:r>
            <a:endParaRPr lang="nl-NL" altLang="nl-NL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400" dirty="0">
                <a:latin typeface="Calibri" panose="020F0502020204030204" pitchFamily="34" charset="0"/>
              </a:rPr>
              <a:t>N</a:t>
            </a:r>
            <a:r>
              <a:rPr lang="nl-NL" altLang="nl-NL" sz="1400" dirty="0">
                <a:latin typeface="Calibri" panose="020F0502020204030204" pitchFamily="34" charset="0"/>
              </a:rPr>
              <a:t>2</a:t>
            </a:r>
            <a:r>
              <a:rPr lang="nl-NL" altLang="nl-NL" sz="2400" dirty="0">
                <a:latin typeface="Calibri" panose="020F0502020204030204" pitchFamily="34" charset="0"/>
              </a:rPr>
              <a:t>O</a:t>
            </a:r>
            <a:r>
              <a:rPr lang="nl-NL" altLang="nl-NL" sz="1400" dirty="0">
                <a:latin typeface="Calibri" panose="020F0502020204030204" pitchFamily="34" charset="0"/>
              </a:rPr>
              <a:t>5</a:t>
            </a:r>
            <a:r>
              <a:rPr lang="nl-NL" altLang="nl-NL" sz="2400" dirty="0">
                <a:latin typeface="Calibri" panose="020F0502020204030204" pitchFamily="34" charset="0"/>
              </a:rPr>
              <a:t>	</a:t>
            </a:r>
            <a:r>
              <a:rPr lang="nl-NL" altLang="nl-NL" sz="2400" u="sng" dirty="0" err="1">
                <a:latin typeface="Calibri" panose="020F0502020204030204" pitchFamily="34" charset="0"/>
              </a:rPr>
              <a:t>di</a:t>
            </a:r>
            <a:r>
              <a:rPr lang="nl-NL" altLang="nl-NL" sz="2400" dirty="0" err="1">
                <a:latin typeface="Calibri" panose="020F0502020204030204" pitchFamily="34" charset="0"/>
              </a:rPr>
              <a:t>stikstof</a:t>
            </a:r>
            <a:r>
              <a:rPr lang="nl-NL" altLang="nl-NL" sz="2400" u="sng" dirty="0" err="1">
                <a:latin typeface="Calibri" panose="020F0502020204030204" pitchFamily="34" charset="0"/>
              </a:rPr>
              <a:t>penta</a:t>
            </a:r>
            <a:r>
              <a:rPr lang="nl-NL" altLang="nl-NL" sz="2400" dirty="0" err="1">
                <a:latin typeface="Calibri" panose="020F0502020204030204" pitchFamily="34" charset="0"/>
              </a:rPr>
              <a:t>oxide</a:t>
            </a:r>
            <a:endParaRPr lang="nl-NL" altLang="nl-NL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400" dirty="0" smtClean="0">
                <a:latin typeface="Calibri" panose="020F0502020204030204" pitchFamily="34" charset="0"/>
              </a:rPr>
              <a:t>HF	waterstoffluoride</a:t>
            </a:r>
            <a:endParaRPr lang="nl-NL" altLang="nl-NL" sz="2400" dirty="0">
              <a:latin typeface="Calibri" panose="020F050202020403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5549" y="1196752"/>
            <a:ext cx="8208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l-NL" sz="2000" b="1" dirty="0" smtClean="0"/>
              <a:t>Je kan de naam afleiden als je de formule van een stof weet, die bestaat uit twee of meer atomen. 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/>
              <a:t>De naam van de tweede atoomsoort heeft altijd het achtervoegsel –</a:t>
            </a:r>
            <a:r>
              <a:rPr lang="nl-NL" sz="2000" b="1" dirty="0" err="1" smtClean="0"/>
              <a:t>ide</a:t>
            </a:r>
            <a:r>
              <a:rPr lang="nl-NL" sz="2000" b="1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/>
              <a:t>Het voorvoegsel mono gebruik je nooit bij het eerste atoom.</a:t>
            </a:r>
          </a:p>
          <a:p>
            <a:pPr marL="342900" indent="-342900">
              <a:buFont typeface="Arial" charset="0"/>
              <a:buChar char="•"/>
            </a:pPr>
            <a:endParaRPr lang="nl-NL" sz="2000" dirty="0" smtClean="0"/>
          </a:p>
          <a:p>
            <a:pPr marL="342900" indent="-342900">
              <a:buFont typeface="Arial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331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164388" y="476250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>
                <a:solidFill>
                  <a:srgbClr val="FF0000"/>
                </a:solidFill>
                <a:latin typeface="+mj-lt"/>
              </a:rPr>
              <a:t>§ 1.3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352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 dirty="0" smtClean="0">
                <a:latin typeface="+mj-lt"/>
              </a:rPr>
              <a:t>§1.3 Behoudswetten </a:t>
            </a:r>
            <a:endParaRPr lang="nl-NL" altLang="nl-NL" sz="2800" b="1" dirty="0">
              <a:latin typeface="+mj-lt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7041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+mj-lt"/>
              </a:rPr>
              <a:t>Massabehoud: </a:t>
            </a:r>
            <a:r>
              <a:rPr lang="nl-NL" altLang="nl-NL" sz="2400" dirty="0" smtClean="0">
                <a:latin typeface="+mj-lt"/>
              </a:rPr>
              <a:t>	totale </a:t>
            </a:r>
            <a:r>
              <a:rPr lang="nl-NL" altLang="nl-NL" sz="2400" dirty="0">
                <a:latin typeface="+mj-lt"/>
              </a:rPr>
              <a:t>massa voor de reactie is </a:t>
            </a:r>
            <a:r>
              <a:rPr lang="nl-NL" altLang="nl-NL" sz="2400" dirty="0" smtClean="0">
                <a:latin typeface="+mj-lt"/>
              </a:rPr>
              <a:t>gelijk 				aan </a:t>
            </a:r>
            <a:r>
              <a:rPr lang="nl-NL" altLang="nl-NL" sz="2400" dirty="0">
                <a:latin typeface="+mj-lt"/>
              </a:rPr>
              <a:t>de </a:t>
            </a:r>
            <a:r>
              <a:rPr lang="nl-NL" altLang="nl-NL" sz="2400" dirty="0" smtClean="0">
                <a:latin typeface="+mj-lt"/>
              </a:rPr>
              <a:t>	totale </a:t>
            </a:r>
            <a:r>
              <a:rPr lang="nl-NL" altLang="nl-NL" sz="2400" dirty="0">
                <a:latin typeface="+mj-lt"/>
              </a:rPr>
              <a:t>massa na de </a:t>
            </a:r>
            <a:r>
              <a:rPr lang="nl-NL" altLang="nl-NL" sz="2400" dirty="0" smtClean="0">
                <a:latin typeface="+mj-lt"/>
              </a:rPr>
              <a:t>reactie</a:t>
            </a:r>
            <a:r>
              <a:rPr lang="nl-NL" altLang="nl-NL" sz="2400" dirty="0">
                <a:latin typeface="+mj-lt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+mj-lt"/>
              </a:rPr>
              <a:t>Elementbehoud:	aantal atomen voor de reactie is 			</a:t>
            </a:r>
            <a:r>
              <a:rPr lang="nl-NL" altLang="nl-NL" sz="2400" dirty="0" smtClean="0">
                <a:latin typeface="+mj-lt"/>
              </a:rPr>
              <a:t>	gelijk </a:t>
            </a:r>
            <a:r>
              <a:rPr lang="nl-NL" altLang="nl-NL" sz="2400" dirty="0">
                <a:latin typeface="+mj-lt"/>
              </a:rPr>
              <a:t>aan aantal atomen na de 				reactie.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+mj-lt"/>
              </a:rPr>
              <a:t>Energiebehoud:	totale energie voor de reactie is 			</a:t>
            </a:r>
            <a:r>
              <a:rPr lang="nl-NL" altLang="nl-NL" sz="2400" dirty="0" smtClean="0">
                <a:latin typeface="+mj-lt"/>
              </a:rPr>
              <a:t>	gelijk </a:t>
            </a:r>
            <a:r>
              <a:rPr lang="nl-NL" altLang="nl-NL" sz="2400" dirty="0">
                <a:latin typeface="+mj-lt"/>
              </a:rPr>
              <a:t>aan totale energie na de 				reactie.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611188" y="4941888"/>
            <a:ext cx="75612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0000"/>
                </a:solidFill>
                <a:latin typeface="+mj-lt"/>
              </a:rPr>
              <a:t>Methaan + zuurstof </a:t>
            </a: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 koolstofdioxide + water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   CH</a:t>
            </a:r>
            <a:r>
              <a:rPr lang="nl-NL" altLang="nl-NL" sz="1400">
                <a:solidFill>
                  <a:srgbClr val="FF0000"/>
                </a:solidFill>
                <a:latin typeface="+mj-lt"/>
                <a:sym typeface="Wingdings" pitchFamily="2" charset="2"/>
              </a:rPr>
              <a:t>4</a:t>
            </a: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      +     2O</a:t>
            </a:r>
            <a:r>
              <a:rPr lang="nl-NL" altLang="nl-NL" sz="1400">
                <a:solidFill>
                  <a:srgbClr val="FF0000"/>
                </a:solidFill>
                <a:latin typeface="+mj-lt"/>
                <a:sym typeface="Wingdings" pitchFamily="2" charset="2"/>
              </a:rPr>
              <a:t>2</a:t>
            </a: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               CO</a:t>
            </a:r>
            <a:r>
              <a:rPr lang="nl-NL" altLang="nl-NL" sz="1400">
                <a:solidFill>
                  <a:srgbClr val="FF0000"/>
                </a:solidFill>
                <a:latin typeface="+mj-lt"/>
                <a:sym typeface="Wingdings" pitchFamily="2" charset="2"/>
              </a:rPr>
              <a:t>2</a:t>
            </a: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            +    2H</a:t>
            </a:r>
            <a:r>
              <a:rPr lang="nl-NL" altLang="nl-NL" sz="1400">
                <a:solidFill>
                  <a:srgbClr val="FF0000"/>
                </a:solidFill>
                <a:latin typeface="+mj-lt"/>
                <a:sym typeface="Wingdings" pitchFamily="2" charset="2"/>
              </a:rPr>
              <a:t>2</a:t>
            </a: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0000"/>
                </a:solidFill>
                <a:latin typeface="+mj-lt"/>
              </a:rPr>
              <a:t>        (((1kg)))            </a:t>
            </a:r>
            <a:r>
              <a:rPr lang="nl-NL" altLang="nl-NL" sz="2400">
                <a:solidFill>
                  <a:srgbClr val="FF0000"/>
                </a:solidFill>
                <a:latin typeface="+mj-lt"/>
                <a:sym typeface="Wingdings" pitchFamily="2" charset="2"/>
              </a:rPr>
              <a:t>            (((1kg)))</a:t>
            </a:r>
            <a:r>
              <a:rPr lang="nl-NL" altLang="nl-NL" sz="2400">
                <a:solidFill>
                  <a:srgbClr val="FF0000"/>
                </a:solidFill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286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1.1 Mengsels en zuivere stoffen</a:t>
            </a:r>
            <a:endParaRPr lang="nl-NL" altLang="nl-NL" sz="2800" b="1" dirty="0"/>
          </a:p>
        </p:txBody>
      </p:sp>
      <p:sp>
        <p:nvSpPr>
          <p:cNvPr id="3075" name="Tekstvak 4"/>
          <p:cNvSpPr txBox="1">
            <a:spLocks noChangeArrowheads="1"/>
          </p:cNvSpPr>
          <p:nvPr/>
        </p:nvSpPr>
        <p:spPr bwMode="auto">
          <a:xfrm>
            <a:off x="744538" y="1166813"/>
            <a:ext cx="80756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Een mengsel bestaat uit verschillende stoffen.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Een zuivere stof is één stof, dus geen mengsel.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Een zuivere stof bestaat uit één soort moleculen.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Een mengsel bestaat uit twee of meer soorten moleculen. 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190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460875"/>
            <a:ext cx="33861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208962" cy="865188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Koolstof-kringloop</a:t>
            </a:r>
          </a:p>
        </p:txBody>
      </p:sp>
      <p:pic>
        <p:nvPicPr>
          <p:cNvPr id="19459" name="Picture 9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54" y="2466097"/>
            <a:ext cx="5543108" cy="415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276756"/>
            <a:ext cx="860425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400" b="1" u="sng" dirty="0">
                <a:latin typeface="+mn-lt"/>
              </a:rPr>
              <a:t>Fotosynthese</a:t>
            </a:r>
            <a:r>
              <a:rPr lang="nl-NL" altLang="nl-NL" sz="2400" b="1" u="sng" dirty="0" smtClean="0">
                <a:latin typeface="+mn-lt"/>
              </a:rPr>
              <a:t>:</a:t>
            </a:r>
            <a:endParaRPr lang="nl-NL" altLang="nl-NL" sz="2000" b="1" dirty="0">
              <a:latin typeface="+mn-lt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000" b="1" dirty="0">
                <a:latin typeface="+mn-lt"/>
                <a:sym typeface="Wingdings" pitchFamily="2" charset="2"/>
              </a:rPr>
              <a:t>         6CO</a:t>
            </a:r>
            <a:r>
              <a:rPr lang="nl-NL" altLang="nl-NL" sz="1000" b="1" dirty="0">
                <a:latin typeface="+mn-lt"/>
                <a:sym typeface="Wingdings" pitchFamily="2" charset="2"/>
              </a:rPr>
              <a:t>2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 </a:t>
            </a:r>
            <a:r>
              <a:rPr lang="nl-NL" altLang="nl-NL" sz="2000" b="1" dirty="0" smtClean="0">
                <a:latin typeface="+mn-lt"/>
                <a:sym typeface="Wingdings" pitchFamily="2" charset="2"/>
              </a:rPr>
              <a:t>+ 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6H</a:t>
            </a:r>
            <a:r>
              <a:rPr lang="nl-NL" altLang="nl-NL" sz="1000" b="1" dirty="0">
                <a:latin typeface="+mn-lt"/>
                <a:sym typeface="Wingdings" pitchFamily="2" charset="2"/>
              </a:rPr>
              <a:t>2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O </a:t>
            </a:r>
            <a:r>
              <a:rPr lang="nl-NL" altLang="nl-NL" sz="600" b="1" dirty="0">
                <a:latin typeface="+mn-lt"/>
                <a:sym typeface="Wingdings" pitchFamily="2" charset="2"/>
              </a:rPr>
              <a:t>  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+ </a:t>
            </a:r>
            <a:r>
              <a:rPr lang="nl-NL" altLang="nl-NL" sz="2000" b="1" dirty="0" smtClean="0">
                <a:latin typeface="+mn-lt"/>
                <a:sym typeface="Wingdings" pitchFamily="2" charset="2"/>
              </a:rPr>
              <a:t>licht 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 C</a:t>
            </a:r>
            <a:r>
              <a:rPr lang="nl-NL" altLang="nl-NL" sz="1000" b="1" dirty="0">
                <a:latin typeface="+mn-lt"/>
                <a:sym typeface="Wingdings" pitchFamily="2" charset="2"/>
              </a:rPr>
              <a:t>6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H</a:t>
            </a:r>
            <a:r>
              <a:rPr lang="nl-NL" altLang="nl-NL" sz="1000" b="1" dirty="0">
                <a:latin typeface="+mn-lt"/>
                <a:sym typeface="Wingdings" pitchFamily="2" charset="2"/>
              </a:rPr>
              <a:t>12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O</a:t>
            </a:r>
            <a:r>
              <a:rPr lang="nl-NL" altLang="nl-NL" sz="1000" b="1" dirty="0">
                <a:latin typeface="+mn-lt"/>
                <a:sym typeface="Wingdings" pitchFamily="2" charset="2"/>
              </a:rPr>
              <a:t>6  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+ 6O</a:t>
            </a:r>
            <a:r>
              <a:rPr lang="nl-NL" altLang="nl-NL" sz="1000" b="1" dirty="0">
                <a:latin typeface="+mn-lt"/>
                <a:sym typeface="Wingdings" pitchFamily="2" charset="2"/>
              </a:rPr>
              <a:t>2</a:t>
            </a:r>
            <a:r>
              <a:rPr lang="nl-NL" altLang="nl-NL" sz="2000" b="1" dirty="0">
                <a:latin typeface="+mn-lt"/>
                <a:sym typeface="Wingdings" pitchFamily="2" charset="2"/>
              </a:rPr>
              <a:t>  </a:t>
            </a:r>
            <a:endParaRPr lang="nl-NL" altLang="nl-NL" sz="2000" b="1" dirty="0" smtClean="0">
              <a:latin typeface="+mn-lt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nl-NL" altLang="nl-NL" sz="2000" b="1" dirty="0">
              <a:latin typeface="+mn-lt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nl-NL" sz="2000" b="1" u="sng" dirty="0" err="1" smtClean="0">
                <a:latin typeface="+mn-lt"/>
              </a:rPr>
              <a:t>Verbranding</a:t>
            </a:r>
            <a:r>
              <a:rPr lang="en-US" altLang="nl-NL" sz="2000" b="1" u="sng" dirty="0" smtClean="0">
                <a:latin typeface="+mn-lt"/>
              </a:rPr>
              <a:t>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nl-NL" sz="2000" b="1" dirty="0" smtClean="0">
                <a:latin typeface="+mn-lt"/>
              </a:rPr>
              <a:t>        C</a:t>
            </a:r>
            <a:r>
              <a:rPr lang="en-US" altLang="nl-NL" sz="1050" b="1" dirty="0" smtClean="0">
                <a:latin typeface="+mn-lt"/>
              </a:rPr>
              <a:t>6</a:t>
            </a:r>
            <a:r>
              <a:rPr lang="en-US" altLang="nl-NL" sz="2000" b="1" dirty="0" smtClean="0">
                <a:latin typeface="+mn-lt"/>
              </a:rPr>
              <a:t>H</a:t>
            </a:r>
            <a:r>
              <a:rPr lang="en-US" altLang="nl-NL" sz="1050" b="1" dirty="0" smtClean="0">
                <a:latin typeface="+mn-lt"/>
              </a:rPr>
              <a:t>12</a:t>
            </a:r>
            <a:r>
              <a:rPr lang="en-US" altLang="nl-NL" sz="2000" b="1" dirty="0" smtClean="0">
                <a:latin typeface="+mn-lt"/>
              </a:rPr>
              <a:t>O</a:t>
            </a:r>
            <a:r>
              <a:rPr lang="en-US" altLang="nl-NL" sz="1050" b="1" dirty="0" smtClean="0">
                <a:latin typeface="+mn-lt"/>
              </a:rPr>
              <a:t>6</a:t>
            </a:r>
            <a:r>
              <a:rPr lang="en-US" altLang="nl-NL" sz="2000" b="1" dirty="0" smtClean="0">
                <a:latin typeface="+mn-lt"/>
              </a:rPr>
              <a:t> + 6O</a:t>
            </a:r>
            <a:r>
              <a:rPr lang="en-US" altLang="nl-NL" sz="1050" b="1" dirty="0" smtClean="0">
                <a:latin typeface="+mn-lt"/>
              </a:rPr>
              <a:t>2</a:t>
            </a:r>
            <a:r>
              <a:rPr lang="en-US" altLang="nl-NL" sz="2000" b="1" dirty="0" smtClean="0">
                <a:latin typeface="+mn-lt"/>
              </a:rPr>
              <a:t> </a:t>
            </a:r>
            <a:r>
              <a:rPr lang="en-US" altLang="nl-NL" sz="2000" b="1" dirty="0" smtClean="0">
                <a:latin typeface="+mn-lt"/>
                <a:sym typeface="Symbol" pitchFamily="18" charset="2"/>
              </a:rPr>
              <a:t> 6CO</a:t>
            </a:r>
            <a:r>
              <a:rPr lang="en-US" altLang="nl-NL" sz="1050" b="1" dirty="0" smtClean="0">
                <a:latin typeface="+mn-lt"/>
                <a:sym typeface="Symbol" pitchFamily="18" charset="2"/>
              </a:rPr>
              <a:t>2 </a:t>
            </a:r>
            <a:r>
              <a:rPr lang="en-US" altLang="nl-NL" sz="2000" b="1" dirty="0" smtClean="0">
                <a:latin typeface="+mn-lt"/>
                <a:sym typeface="Symbol" pitchFamily="18" charset="2"/>
              </a:rPr>
              <a:t>+ H</a:t>
            </a:r>
            <a:r>
              <a:rPr lang="en-US" altLang="nl-NL" sz="1050" b="1" dirty="0" smtClean="0">
                <a:latin typeface="+mn-lt"/>
                <a:sym typeface="Symbol" pitchFamily="18" charset="2"/>
              </a:rPr>
              <a:t>2</a:t>
            </a:r>
            <a:r>
              <a:rPr lang="en-US" altLang="nl-NL" sz="2000" b="1" dirty="0" smtClean="0">
                <a:latin typeface="+mn-lt"/>
                <a:sym typeface="Symbol" pitchFamily="18" charset="2"/>
              </a:rPr>
              <a:t>O + </a:t>
            </a:r>
            <a:r>
              <a:rPr lang="en-US" altLang="nl-NL" sz="2000" b="1" dirty="0" err="1" smtClean="0">
                <a:latin typeface="+mn-lt"/>
                <a:sym typeface="Symbol" pitchFamily="18" charset="2"/>
              </a:rPr>
              <a:t>energie</a:t>
            </a:r>
            <a:endParaRPr lang="en-US" altLang="nl-NL" sz="2000" b="1" dirty="0" smtClean="0">
              <a:latin typeface="+mn-lt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400" b="1" dirty="0" smtClean="0">
                <a:latin typeface="Comic Sans MS" pitchFamily="66" charset="0"/>
                <a:sym typeface="Wingdings" pitchFamily="2" charset="2"/>
              </a:rPr>
              <a:t>     </a:t>
            </a:r>
            <a:endParaRPr lang="nl-NL" altLang="nl-NL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vak 50"/>
          <p:cNvSpPr txBox="1">
            <a:spLocks noChangeArrowheads="1"/>
          </p:cNvSpPr>
          <p:nvPr/>
        </p:nvSpPr>
        <p:spPr bwMode="auto">
          <a:xfrm>
            <a:off x="468747" y="563463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1.21</a:t>
            </a:r>
            <a:endParaRPr lang="nl-NL" altLang="nl-NL" b="1" dirty="0"/>
          </a:p>
        </p:txBody>
      </p: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913196" y="1087338"/>
            <a:ext cx="4560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l-NL" sz="2400" dirty="0"/>
              <a:t>A.	2AgBr </a:t>
            </a:r>
            <a:r>
              <a:rPr lang="nl-NL" sz="2400" dirty="0">
                <a:sym typeface="Wingdings"/>
              </a:rPr>
              <a:t></a:t>
            </a:r>
            <a:r>
              <a:rPr lang="nl-NL" sz="2400" dirty="0"/>
              <a:t> 2Ag + </a:t>
            </a:r>
            <a:r>
              <a:rPr lang="nl-NL" sz="2400" dirty="0" smtClean="0"/>
              <a:t>Br</a:t>
            </a:r>
            <a:r>
              <a:rPr lang="nl-NL" sz="2400" baseline="-25000" dirty="0" smtClean="0"/>
              <a:t>2</a:t>
            </a:r>
            <a:endParaRPr lang="nl-NL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909971" y="1542610"/>
            <a:ext cx="520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B.	4P + 5O</a:t>
            </a:r>
            <a:r>
              <a:rPr lang="nl-NL" sz="2800" baseline="-25000" dirty="0"/>
              <a:t>2</a:t>
            </a:r>
            <a:r>
              <a:rPr lang="nl-NL" sz="2800" dirty="0"/>
              <a:t> + 6H</a:t>
            </a:r>
            <a:r>
              <a:rPr lang="nl-NL" sz="2800" baseline="-25000" dirty="0"/>
              <a:t>2</a:t>
            </a:r>
            <a:r>
              <a:rPr lang="nl-NL" sz="2800" dirty="0"/>
              <a:t>O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</a:t>
            </a:r>
            <a:r>
              <a:rPr lang="nl-NL" sz="2800" dirty="0" smtClean="0"/>
              <a:t>4H</a:t>
            </a:r>
            <a:r>
              <a:rPr lang="nl-NL" sz="2800" baseline="-25000" dirty="0" smtClean="0"/>
              <a:t>3</a:t>
            </a:r>
            <a:r>
              <a:rPr lang="nl-NL" sz="2800" dirty="0" smtClean="0"/>
              <a:t>PO</a:t>
            </a:r>
            <a:r>
              <a:rPr lang="nl-NL" sz="2800" baseline="-25000" dirty="0" smtClean="0"/>
              <a:t>4</a:t>
            </a:r>
            <a:endParaRPr lang="nl-NL" sz="2800" dirty="0"/>
          </a:p>
        </p:txBody>
      </p:sp>
      <p:sp>
        <p:nvSpPr>
          <p:cNvPr id="22" name="Tekstvak 21"/>
          <p:cNvSpPr txBox="1"/>
          <p:nvPr/>
        </p:nvSpPr>
        <p:spPr>
          <a:xfrm>
            <a:off x="909971" y="2004275"/>
            <a:ext cx="520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C.	N</a:t>
            </a:r>
            <a:r>
              <a:rPr lang="nl-NL" sz="2800" baseline="-25000" dirty="0"/>
              <a:t>2</a:t>
            </a:r>
            <a:r>
              <a:rPr lang="nl-NL" sz="2800" dirty="0"/>
              <a:t> + 3H</a:t>
            </a:r>
            <a:r>
              <a:rPr lang="nl-NL" sz="2800" baseline="-25000" dirty="0"/>
              <a:t>2</a:t>
            </a:r>
            <a:r>
              <a:rPr lang="nl-NL" sz="2800" dirty="0"/>
              <a:t>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</a:t>
            </a:r>
            <a:r>
              <a:rPr lang="nl-NL" sz="2800" dirty="0" smtClean="0"/>
              <a:t>2NH</a:t>
            </a:r>
            <a:r>
              <a:rPr lang="nl-NL" sz="2800" baseline="-25000" dirty="0" smtClean="0"/>
              <a:t>3</a:t>
            </a:r>
            <a:endParaRPr lang="nl-NL" sz="2800" dirty="0"/>
          </a:p>
        </p:txBody>
      </p:sp>
      <p:sp>
        <p:nvSpPr>
          <p:cNvPr id="34" name="Tekstvak 33"/>
          <p:cNvSpPr txBox="1"/>
          <p:nvPr/>
        </p:nvSpPr>
        <p:spPr>
          <a:xfrm>
            <a:off x="909971" y="2465940"/>
            <a:ext cx="494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D.	2NaN</a:t>
            </a:r>
            <a:r>
              <a:rPr lang="nl-NL" sz="2800" baseline="-25000" dirty="0"/>
              <a:t>3</a:t>
            </a:r>
            <a:r>
              <a:rPr lang="nl-NL" sz="2800" dirty="0"/>
              <a:t>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2Na + </a:t>
            </a:r>
            <a:r>
              <a:rPr lang="nl-NL" sz="2800" dirty="0" smtClean="0"/>
              <a:t>3N</a:t>
            </a:r>
            <a:r>
              <a:rPr lang="nl-NL" sz="2800" baseline="-25000" dirty="0" smtClean="0"/>
              <a:t>2</a:t>
            </a:r>
            <a:endParaRPr lang="nl-NL" sz="2800" dirty="0"/>
          </a:p>
        </p:txBody>
      </p:sp>
      <p:sp>
        <p:nvSpPr>
          <p:cNvPr id="35" name="Tekstvak 34"/>
          <p:cNvSpPr txBox="1"/>
          <p:nvPr/>
        </p:nvSpPr>
        <p:spPr>
          <a:xfrm>
            <a:off x="913196" y="2927605"/>
            <a:ext cx="823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</a:t>
            </a:r>
            <a:r>
              <a:rPr lang="en-GB" sz="2800" dirty="0"/>
              <a:t>.	2NaHCO</a:t>
            </a:r>
            <a:r>
              <a:rPr lang="en-GB" sz="2800" baseline="-25000" dirty="0"/>
              <a:t>3</a:t>
            </a:r>
            <a:r>
              <a:rPr lang="en-GB" sz="2800" dirty="0"/>
              <a:t> + C</a:t>
            </a:r>
            <a:r>
              <a:rPr lang="en-GB" sz="2800" baseline="-25000" dirty="0"/>
              <a:t>4</a:t>
            </a:r>
            <a:r>
              <a:rPr lang="en-GB" sz="2800" dirty="0"/>
              <a:t>H</a:t>
            </a:r>
            <a:r>
              <a:rPr lang="en-GB" sz="2800" baseline="-25000" dirty="0"/>
              <a:t>6</a:t>
            </a:r>
            <a:r>
              <a:rPr lang="en-GB" sz="2800" dirty="0"/>
              <a:t>O</a:t>
            </a:r>
            <a:r>
              <a:rPr lang="en-GB" sz="2800" baseline="-25000" dirty="0"/>
              <a:t>6</a:t>
            </a:r>
            <a:r>
              <a:rPr lang="en-GB" sz="2800" dirty="0"/>
              <a:t> </a:t>
            </a:r>
            <a:r>
              <a:rPr lang="nl-NL" sz="2800" dirty="0">
                <a:sym typeface="Wingdings"/>
              </a:rPr>
              <a:t></a:t>
            </a:r>
            <a:r>
              <a:rPr lang="en-GB" sz="2800" dirty="0"/>
              <a:t> Na</a:t>
            </a:r>
            <a:r>
              <a:rPr lang="en-GB" sz="2800" baseline="-25000" dirty="0"/>
              <a:t>2</a:t>
            </a:r>
            <a:r>
              <a:rPr lang="en-GB" sz="2800" dirty="0"/>
              <a:t>C</a:t>
            </a:r>
            <a:r>
              <a:rPr lang="en-GB" sz="2800" baseline="-25000" dirty="0"/>
              <a:t>4</a:t>
            </a:r>
            <a:r>
              <a:rPr lang="en-GB" sz="2800" dirty="0"/>
              <a:t>H</a:t>
            </a:r>
            <a:r>
              <a:rPr lang="en-GB" sz="2800" baseline="-25000" dirty="0"/>
              <a:t>4</a:t>
            </a:r>
            <a:r>
              <a:rPr lang="en-GB" sz="2800" dirty="0"/>
              <a:t>O</a:t>
            </a:r>
            <a:r>
              <a:rPr lang="en-GB" sz="2800" baseline="-25000" dirty="0"/>
              <a:t>6</a:t>
            </a:r>
            <a:r>
              <a:rPr lang="en-GB" sz="2800" dirty="0"/>
              <a:t> + 2CO</a:t>
            </a:r>
            <a:r>
              <a:rPr lang="en-GB" sz="2800" baseline="-25000" dirty="0"/>
              <a:t>2</a:t>
            </a:r>
            <a:r>
              <a:rPr lang="en-GB" sz="2800" dirty="0"/>
              <a:t> + 2H</a:t>
            </a:r>
            <a:r>
              <a:rPr lang="en-GB" sz="2800" baseline="-25000" dirty="0"/>
              <a:t>2</a:t>
            </a:r>
            <a:r>
              <a:rPr lang="en-GB" sz="2800" dirty="0"/>
              <a:t>O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420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9" grpId="0"/>
      <p:bldP spid="22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95489" y="1341438"/>
            <a:ext cx="79200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dirty="0" smtClean="0">
                <a:latin typeface="+mn-lt"/>
              </a:rPr>
              <a:t>Hoe laat is het?</a:t>
            </a:r>
            <a:endParaRPr lang="nl-NL" altLang="nl-NL" sz="18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1.4 Significante cijfers </a:t>
            </a:r>
            <a:endParaRPr lang="nl-NL" altLang="nl-NL" sz="2800" b="1" dirty="0"/>
          </a:p>
        </p:txBody>
      </p:sp>
      <p:pic>
        <p:nvPicPr>
          <p:cNvPr id="1026" name="Picture 2" descr="Afbeeldingsresultaat voor 14: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22676"/>
            <a:ext cx="2553072" cy="24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68180" y="216911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14u</a:t>
            </a:r>
            <a:endParaRPr lang="nl-NL" sz="48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403648" y="285293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14:00u</a:t>
            </a:r>
            <a:endParaRPr lang="nl-NL" sz="48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644280" y="4653136"/>
            <a:ext cx="301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14:00:00u</a:t>
            </a:r>
            <a:endParaRPr lang="nl-NL" sz="48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3570" y="5661248"/>
            <a:ext cx="792003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Significante cijfers, zijn cijfers die een betekenis hebben.</a:t>
            </a:r>
            <a:endParaRPr lang="nl-NL" altLang="nl-NL" sz="24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5" grpId="0"/>
      <p:bldP spid="2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920037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u="sng" dirty="0" smtClean="0">
                <a:latin typeface="+mn-lt"/>
              </a:rPr>
              <a:t>De wereldwijde wetenschappelijke afspraken: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 smtClean="0">
                <a:latin typeface="+mn-lt"/>
              </a:rPr>
              <a:t>Bij </a:t>
            </a:r>
            <a:r>
              <a:rPr lang="nl-NL" altLang="nl-NL" sz="1800" dirty="0">
                <a:latin typeface="+mn-lt"/>
              </a:rPr>
              <a:t>vermenigvuldigen en delen bepaalt het getal met de minste significante cijfers de </a:t>
            </a:r>
            <a:r>
              <a:rPr lang="nl-NL" altLang="nl-NL" sz="1800" dirty="0" err="1">
                <a:latin typeface="+mn-lt"/>
              </a:rPr>
              <a:t>uikomst</a:t>
            </a:r>
            <a:r>
              <a:rPr lang="nl-NL" altLang="nl-NL" sz="1800" dirty="0">
                <a:latin typeface="+mn-lt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54,28cm x16,5cm = 895,62 cm2 = 896 cm2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De nullen voor het getal spelen geen rol en zijn dus niet significant: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0,0095 m zijn twee significante </a:t>
            </a:r>
            <a:r>
              <a:rPr lang="nl-NL" altLang="nl-NL" sz="1800" b="1" dirty="0" smtClean="0">
                <a:solidFill>
                  <a:srgbClr val="FF0000"/>
                </a:solidFill>
                <a:latin typeface="+mn-lt"/>
              </a:rPr>
              <a:t>cijfers</a:t>
            </a:r>
            <a:endParaRPr lang="nl-NL" altLang="nl-NL" sz="1800" b="1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De nullen achter het getal zeggen iets over de nauwkeurigheid en zijn dus significant.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1,200 m zijn vier significante cijfers</a:t>
            </a:r>
            <a:r>
              <a:rPr lang="nl-NL" altLang="nl-NL" sz="1800" dirty="0">
                <a:solidFill>
                  <a:srgbClr val="FF0000"/>
                </a:solidFill>
                <a:latin typeface="+mn-lt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+mn-lt"/>
                <a:sym typeface="Wingdings" pitchFamily="2" charset="2"/>
              </a:rPr>
              <a:t>Bij optellen of aftrekken bepaalt het minste aantal getallen achter de komma van de berekening de uitkomst: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2,3 m – 0,02m = 2,3 m  (2,28m)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Bij aantallen die afgewogen worden bijvoorbeeld telt de significantie niet: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dirty="0">
                <a:solidFill>
                  <a:srgbClr val="FF0000"/>
                </a:solidFill>
                <a:latin typeface="+mn-lt"/>
              </a:rPr>
              <a:t>Aantallen 3 x 1,25 = 3,75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1.4 Significante cijfers </a:t>
            </a: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0901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56661" y="2885217"/>
            <a:ext cx="813752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>
                <a:latin typeface="+mn-lt"/>
              </a:rPr>
              <a:t>Massa </a:t>
            </a:r>
            <a:r>
              <a:rPr lang="nl-NL" altLang="nl-NL" sz="2400" b="1" dirty="0" smtClean="0">
                <a:latin typeface="+mn-lt"/>
              </a:rPr>
              <a:t>(</a:t>
            </a:r>
            <a:r>
              <a:rPr lang="nl-NL" altLang="nl-NL" sz="2400" b="1" dirty="0">
                <a:latin typeface="+mn-lt"/>
              </a:rPr>
              <a:t>g</a:t>
            </a:r>
            <a:r>
              <a:rPr lang="nl-NL" altLang="nl-NL" sz="2400" b="1" dirty="0" smtClean="0">
                <a:latin typeface="+mn-lt"/>
              </a:rPr>
              <a:t>):</a:t>
            </a:r>
            <a:r>
              <a:rPr lang="nl-NL" altLang="nl-NL" sz="1800" dirty="0" smtClean="0">
                <a:latin typeface="+mn-lt"/>
              </a:rPr>
              <a:t> </a:t>
            </a:r>
            <a:r>
              <a:rPr lang="nl-NL" altLang="nl-NL" sz="1800" dirty="0">
                <a:latin typeface="+mn-lt"/>
              </a:rPr>
              <a:t>het gewicht bepaald door de aantrekkingskracht (zwaartekracht) van </a:t>
            </a:r>
            <a:r>
              <a:rPr lang="nl-NL" altLang="nl-NL" sz="1800" dirty="0" smtClean="0">
                <a:latin typeface="+mn-lt"/>
              </a:rPr>
              <a:t>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+mn-lt"/>
              </a:rPr>
              <a:t> </a:t>
            </a:r>
            <a:r>
              <a:rPr lang="nl-NL" altLang="nl-NL" sz="1800" dirty="0" smtClean="0">
                <a:latin typeface="+mn-lt"/>
              </a:rPr>
              <a:t>                         de </a:t>
            </a:r>
            <a:r>
              <a:rPr lang="nl-NL" altLang="nl-NL" sz="1800" dirty="0">
                <a:latin typeface="+mn-lt"/>
              </a:rPr>
              <a:t>aarde.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Volume (dm</a:t>
            </a:r>
            <a:r>
              <a:rPr lang="nl-NL" altLang="nl-NL" sz="2400" b="1" baseline="30000" dirty="0" smtClean="0">
                <a:latin typeface="+mn-lt"/>
              </a:rPr>
              <a:t>3</a:t>
            </a:r>
            <a:r>
              <a:rPr lang="nl-NL" altLang="nl-NL" sz="2400" b="1" dirty="0" smtClean="0">
                <a:latin typeface="+mn-lt"/>
              </a:rPr>
              <a:t>):</a:t>
            </a:r>
            <a:r>
              <a:rPr lang="nl-NL" altLang="nl-NL" sz="1800" dirty="0" smtClean="0">
                <a:latin typeface="+mn-lt"/>
              </a:rPr>
              <a:t> </a:t>
            </a:r>
            <a:r>
              <a:rPr lang="nl-NL" altLang="nl-NL" sz="1800" dirty="0">
                <a:latin typeface="+mn-lt"/>
              </a:rPr>
              <a:t>de ruimte die de stof inneemt. 1L = 1 dm</a:t>
            </a:r>
            <a:r>
              <a:rPr lang="en-US" altLang="nl-NL" sz="1800" dirty="0">
                <a:latin typeface="+mn-lt"/>
              </a:rPr>
              <a:t>³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b="1" dirty="0" err="1" smtClean="0">
                <a:latin typeface="+mn-lt"/>
              </a:rPr>
              <a:t>Dichtheid</a:t>
            </a:r>
            <a:r>
              <a:rPr lang="en-US" altLang="nl-NL" sz="2400" b="1" dirty="0">
                <a:latin typeface="+mn-lt"/>
              </a:rPr>
              <a:t>: </a:t>
            </a:r>
            <a:r>
              <a:rPr lang="en-US" altLang="nl-NL" sz="2400" b="1" dirty="0" smtClean="0">
                <a:latin typeface="+mn-lt"/>
              </a:rPr>
              <a:t>(g/</a:t>
            </a:r>
            <a:r>
              <a:rPr lang="en-US" altLang="nl-NL" sz="2400" b="1" dirty="0">
                <a:latin typeface="+mn-lt"/>
              </a:rPr>
              <a:t>c</a:t>
            </a:r>
            <a:r>
              <a:rPr lang="en-US" altLang="nl-NL" sz="2400" b="1" dirty="0" smtClean="0">
                <a:latin typeface="+mn-lt"/>
              </a:rPr>
              <a:t>m</a:t>
            </a:r>
            <a:r>
              <a:rPr lang="nl-NL" altLang="nl-NL" sz="2400" b="1" baseline="30000" dirty="0" smtClean="0"/>
              <a:t>3</a:t>
            </a:r>
            <a:r>
              <a:rPr lang="en-US" altLang="nl-NL" sz="2400" b="1" dirty="0" smtClean="0">
                <a:latin typeface="+mn-lt"/>
              </a:rPr>
              <a:t>):</a:t>
            </a:r>
            <a:r>
              <a:rPr lang="en-US" altLang="nl-NL" sz="1800" dirty="0" smtClean="0">
                <a:latin typeface="+mn-lt"/>
              </a:rPr>
              <a:t> </a:t>
            </a:r>
            <a:r>
              <a:rPr lang="en-US" altLang="nl-NL" sz="1800" dirty="0" err="1" smtClean="0">
                <a:latin typeface="+mn-lt"/>
              </a:rPr>
              <a:t>soortelijke</a:t>
            </a:r>
            <a:r>
              <a:rPr lang="en-US" altLang="nl-NL" sz="1800" dirty="0" smtClean="0">
                <a:latin typeface="+mn-lt"/>
              </a:rPr>
              <a:t> </a:t>
            </a:r>
            <a:r>
              <a:rPr lang="en-US" altLang="nl-NL" sz="1800" dirty="0" err="1" smtClean="0">
                <a:latin typeface="+mn-lt"/>
              </a:rPr>
              <a:t>massa</a:t>
            </a:r>
            <a:endParaRPr lang="en-US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nl-NL" sz="1800" b="1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nl-NL" sz="1800" b="1" dirty="0" err="1" smtClean="0">
                <a:latin typeface="+mn-lt"/>
              </a:rPr>
              <a:t>Bijv</a:t>
            </a:r>
            <a:r>
              <a:rPr lang="en-US" altLang="nl-NL" sz="1800" b="1" dirty="0" smtClean="0">
                <a:latin typeface="+mn-lt"/>
              </a:rPr>
              <a:t>.  	</a:t>
            </a:r>
            <a:r>
              <a:rPr lang="en-US" altLang="nl-NL" sz="1800" b="1" dirty="0" err="1" smtClean="0">
                <a:latin typeface="+mn-lt"/>
              </a:rPr>
              <a:t>Dichtheid</a:t>
            </a:r>
            <a:r>
              <a:rPr lang="en-US" altLang="nl-NL" sz="1800" b="1" dirty="0" smtClean="0">
                <a:latin typeface="+mn-lt"/>
              </a:rPr>
              <a:t> (</a:t>
            </a:r>
            <a:r>
              <a:rPr lang="nl-NL" altLang="nl-NL" sz="1800" b="1" dirty="0" smtClean="0">
                <a:latin typeface="Calibri" pitchFamily="34" charset="0"/>
                <a:sym typeface="Wingdings" pitchFamily="2" charset="2"/>
              </a:rPr>
              <a:t>H</a:t>
            </a:r>
            <a:r>
              <a:rPr lang="nl-NL" altLang="nl-NL" sz="1100" b="1" dirty="0" smtClean="0">
                <a:latin typeface="Calibri" pitchFamily="34" charset="0"/>
                <a:sym typeface="Wingdings" pitchFamily="2" charset="2"/>
              </a:rPr>
              <a:t>2</a:t>
            </a:r>
            <a:r>
              <a:rPr lang="nl-NL" altLang="nl-NL" sz="1800" b="1" dirty="0" smtClean="0">
                <a:latin typeface="Calibri" pitchFamily="34" charset="0"/>
                <a:sym typeface="Wingdings" pitchFamily="2" charset="2"/>
              </a:rPr>
              <a:t>O) = 1.000 </a:t>
            </a:r>
            <a:r>
              <a:rPr lang="en-US" altLang="nl-NL" sz="1800" b="1" dirty="0" smtClean="0"/>
              <a:t>g/</a:t>
            </a:r>
            <a:r>
              <a:rPr lang="en-US" altLang="nl-NL" sz="1800" b="1" dirty="0"/>
              <a:t>c</a:t>
            </a:r>
            <a:r>
              <a:rPr lang="en-US" altLang="nl-NL" sz="1800" b="1" dirty="0" smtClean="0"/>
              <a:t>m</a:t>
            </a:r>
            <a:r>
              <a:rPr lang="nl-NL" altLang="nl-NL" sz="1800" b="1" baseline="30000" dirty="0" smtClean="0"/>
              <a:t>3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nl-NL" altLang="nl-NL" sz="1800" b="1" baseline="30000" dirty="0">
                <a:latin typeface="Calibri" pitchFamily="34" charset="0"/>
              </a:rPr>
              <a:t>	</a:t>
            </a:r>
            <a:r>
              <a:rPr lang="nl-NL" altLang="nl-NL" sz="1800" b="1" dirty="0" smtClean="0">
                <a:latin typeface="Calibri" pitchFamily="34" charset="0"/>
                <a:sym typeface="Wingdings" pitchFamily="2" charset="2"/>
              </a:rPr>
              <a:t>Dichtheid (hout) = 0,78 </a:t>
            </a:r>
            <a:r>
              <a:rPr lang="en-US" altLang="nl-NL" sz="1800" b="1" dirty="0" smtClean="0"/>
              <a:t>g/cm</a:t>
            </a:r>
            <a:r>
              <a:rPr lang="nl-NL" altLang="nl-NL" sz="1800" b="1" baseline="30000" dirty="0" smtClean="0"/>
              <a:t>3</a:t>
            </a:r>
            <a:endParaRPr lang="nl-NL" altLang="nl-NL" sz="1800" b="1" dirty="0" smtClean="0">
              <a:latin typeface="Calibri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nl-NL" altLang="nl-NL" sz="1800" b="1" dirty="0">
                <a:latin typeface="Calibri" pitchFamily="34" charset="0"/>
                <a:sym typeface="Wingdings" pitchFamily="2" charset="2"/>
              </a:rPr>
              <a:t>	</a:t>
            </a:r>
            <a:r>
              <a:rPr lang="nl-NL" altLang="nl-NL" sz="1800" b="1" dirty="0" smtClean="0">
                <a:latin typeface="Calibri" pitchFamily="34" charset="0"/>
                <a:sym typeface="Wingdings" pitchFamily="2" charset="2"/>
              </a:rPr>
              <a:t>Dichtheid (ijzer) = 7,87 </a:t>
            </a:r>
            <a:r>
              <a:rPr lang="en-US" altLang="nl-NL" sz="1800" b="1" dirty="0"/>
              <a:t>g/cm</a:t>
            </a:r>
            <a:r>
              <a:rPr lang="nl-NL" altLang="nl-NL" sz="1800" b="1" baseline="30000" dirty="0" smtClean="0"/>
              <a:t>3</a:t>
            </a:r>
            <a:endParaRPr lang="nl-NL" altLang="nl-NL" sz="1800" b="1" baseline="30000" dirty="0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6725879" y="3245580"/>
            <a:ext cx="46802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449541" y="3461480"/>
            <a:ext cx="475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400" b="1" dirty="0">
                <a:solidFill>
                  <a:srgbClr val="FF0000"/>
                </a:solidFill>
                <a:latin typeface="+mn-lt"/>
              </a:rPr>
              <a:t>Op de evenaar trekt de aarde minder hard aan je…</a:t>
            </a:r>
          </a:p>
        </p:txBody>
      </p:sp>
      <p:sp>
        <p:nvSpPr>
          <p:cNvPr id="2" name="Rechthoek 1"/>
          <p:cNvSpPr/>
          <p:nvPr/>
        </p:nvSpPr>
        <p:spPr>
          <a:xfrm>
            <a:off x="586214" y="1412776"/>
            <a:ext cx="6290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Formule:   dichtheid = massa / volume   </a:t>
            </a:r>
          </a:p>
          <a:p>
            <a:r>
              <a:rPr lang="nl-NL" altLang="nl-NL" sz="2400" b="1" dirty="0"/>
              <a:t>                                </a:t>
            </a:r>
            <a:r>
              <a:rPr lang="nl-NL" altLang="nl-NL" sz="2400" b="1" dirty="0" smtClean="0"/>
              <a:t>  </a:t>
            </a:r>
            <a:r>
              <a:rPr lang="el-GR" altLang="nl-NL" sz="2400" b="1" dirty="0"/>
              <a:t>ρ</a:t>
            </a:r>
            <a:r>
              <a:rPr lang="nl-NL" altLang="nl-NL" sz="2400" b="1" dirty="0"/>
              <a:t> =   </a:t>
            </a:r>
            <a:r>
              <a:rPr lang="nl-NL" altLang="nl-NL" sz="2400" b="1" dirty="0" smtClean="0"/>
              <a:t>   </a:t>
            </a:r>
            <a:r>
              <a:rPr lang="nl-NL" altLang="nl-NL" sz="2400" b="1" dirty="0"/>
              <a:t>m     /     V</a:t>
            </a:r>
          </a:p>
          <a:p>
            <a:r>
              <a:rPr lang="nl-NL" altLang="nl-NL" sz="2400" b="1" dirty="0"/>
              <a:t>               </a:t>
            </a:r>
            <a:r>
              <a:rPr lang="nl-NL" altLang="nl-NL" sz="1400" b="1" dirty="0"/>
              <a:t>                </a:t>
            </a:r>
            <a:r>
              <a:rPr lang="nl-NL" altLang="nl-NL" sz="1400" b="1" dirty="0" smtClean="0"/>
              <a:t>  </a:t>
            </a:r>
            <a:r>
              <a:rPr lang="nl-NL" altLang="nl-NL" sz="2400" b="1" dirty="0" smtClean="0"/>
              <a:t>g/cm</a:t>
            </a:r>
            <a:r>
              <a:rPr lang="nl-NL" altLang="nl-NL" sz="2400" b="1" baseline="30000" dirty="0" smtClean="0"/>
              <a:t>3</a:t>
            </a:r>
            <a:r>
              <a:rPr lang="nl-NL" altLang="nl-NL" sz="2400" b="1" dirty="0" smtClean="0"/>
              <a:t> </a:t>
            </a:r>
            <a:r>
              <a:rPr lang="nl-NL" altLang="nl-NL" sz="2400" b="1" dirty="0"/>
              <a:t>=    </a:t>
            </a:r>
            <a:r>
              <a:rPr lang="nl-NL" altLang="nl-NL" sz="2400" b="1" dirty="0" smtClean="0"/>
              <a:t>  </a:t>
            </a:r>
            <a:r>
              <a:rPr lang="nl-NL" altLang="nl-NL" sz="2400" b="1" dirty="0"/>
              <a:t>g   </a:t>
            </a:r>
            <a:r>
              <a:rPr lang="nl-NL" altLang="nl-NL" sz="2400" b="1" dirty="0" smtClean="0"/>
              <a:t>   </a:t>
            </a:r>
            <a:r>
              <a:rPr lang="nl-NL" altLang="nl-NL" sz="2400" b="1" dirty="0"/>
              <a:t>/   </a:t>
            </a:r>
            <a:r>
              <a:rPr lang="nl-NL" altLang="nl-NL" sz="2400" b="1" dirty="0" smtClean="0"/>
              <a:t>cm</a:t>
            </a:r>
            <a:r>
              <a:rPr lang="nl-NL" altLang="nl-NL" sz="2400" b="1" baseline="30000" dirty="0" smtClean="0"/>
              <a:t>3</a:t>
            </a:r>
            <a:r>
              <a:rPr lang="nl-NL" altLang="nl-NL" sz="2400" b="1" dirty="0" smtClean="0"/>
              <a:t> </a:t>
            </a:r>
            <a:endParaRPr lang="el-GR" altLang="nl-NL" sz="2400" b="1" dirty="0"/>
          </a:p>
        </p:txBody>
      </p:sp>
      <p:sp>
        <p:nvSpPr>
          <p:cNvPr id="3" name="AutoShape 2" descr="Afbeeldingsresultaat voor hout drijf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hout drijf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Afbeeldingsresultaat voor hout drijf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 descr="Afbeeldingsresultaat voor hout drijf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28" y="3861048"/>
            <a:ext cx="1614227" cy="14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ijzer zink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48" y="5517232"/>
            <a:ext cx="2938407" cy="11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556661" y="549275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1.5 Massa, volume en dichtheid</a:t>
            </a: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6515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813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>
                <a:latin typeface="+mn-lt"/>
              </a:rPr>
              <a:t>Rekenen met eenheden: gram / liter / meter / </a:t>
            </a:r>
            <a:r>
              <a:rPr lang="nl-NL" altLang="nl-NL" sz="2400" b="1" dirty="0" err="1">
                <a:latin typeface="+mn-lt"/>
              </a:rPr>
              <a:t>bite</a:t>
            </a:r>
            <a:endParaRPr lang="nl-NL" altLang="nl-NL" sz="24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nl-NL" b="1" dirty="0">
              <a:latin typeface="Comic Sans MS" pitchFamily="66" charset="0"/>
            </a:endParaRP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8486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971550" y="3213100"/>
            <a:ext cx="7272338" cy="18716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7" name="Tekstvak 3"/>
          <p:cNvSpPr txBox="1">
            <a:spLocks noChangeArrowheads="1"/>
          </p:cNvSpPr>
          <p:nvPr/>
        </p:nvSpPr>
        <p:spPr bwMode="auto">
          <a:xfrm>
            <a:off x="556661" y="549275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1.5 Massa, volume en dichtheid</a:t>
            </a: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7949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85750" y="500063"/>
            <a:ext cx="8286750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</a:rPr>
              <a:t>VOORBEELD:</a:t>
            </a:r>
          </a:p>
          <a:p>
            <a:pPr>
              <a:defRPr/>
            </a:pPr>
            <a:endParaRPr lang="nl-NL" sz="2800" b="1" dirty="0"/>
          </a:p>
          <a:p>
            <a:pPr>
              <a:defRPr/>
            </a:pPr>
            <a:r>
              <a:rPr lang="nl-NL" sz="2800" b="1" dirty="0"/>
              <a:t>1.000.000 	= 1 x 10 x 10 x 10 x 10 x 10 x 10 = 10</a:t>
            </a:r>
            <a:r>
              <a:rPr lang="nl-NL" sz="2800" b="1" baseline="30000" dirty="0"/>
              <a:t>6</a:t>
            </a:r>
            <a:r>
              <a:rPr lang="nl-NL" sz="2800" b="1" dirty="0"/>
              <a:t> </a:t>
            </a:r>
          </a:p>
          <a:p>
            <a:pPr>
              <a:defRPr/>
            </a:pPr>
            <a:r>
              <a:rPr lang="nl-NL" sz="2800" b="1" dirty="0"/>
              <a:t>1.000        	= 1 x 10 x 10 x 10 = 10</a:t>
            </a:r>
            <a:r>
              <a:rPr lang="nl-NL" sz="2800" b="1" baseline="30000" dirty="0"/>
              <a:t>3</a:t>
            </a:r>
            <a:r>
              <a:rPr lang="nl-NL" sz="2800" b="1" dirty="0"/>
              <a:t> </a:t>
            </a:r>
          </a:p>
          <a:p>
            <a:pPr marL="457200" indent="-457200">
              <a:buFontTx/>
              <a:buAutoNum type="arabicPlain" startAt="10"/>
              <a:defRPr/>
            </a:pPr>
            <a:r>
              <a:rPr lang="nl-NL" sz="2800" b="1" dirty="0"/>
              <a:t>            	= 1 x 10 = 10</a:t>
            </a:r>
            <a:r>
              <a:rPr lang="nl-NL" sz="2800" b="1" baseline="30000" dirty="0"/>
              <a:t>1</a:t>
            </a:r>
            <a:r>
              <a:rPr lang="nl-NL" sz="2800" b="1" dirty="0"/>
              <a:t> </a:t>
            </a:r>
            <a:r>
              <a:rPr lang="nl-NL" sz="2800" b="1" baseline="30000" dirty="0"/>
              <a:t> </a:t>
            </a:r>
            <a:r>
              <a:rPr lang="nl-NL" sz="2800" b="1" dirty="0"/>
              <a:t> </a:t>
            </a:r>
          </a:p>
          <a:p>
            <a:pPr marL="457200" indent="-457200">
              <a:defRPr/>
            </a:pPr>
            <a:r>
              <a:rPr lang="nl-NL" sz="2800" b="1" dirty="0"/>
              <a:t>1			= 10</a:t>
            </a:r>
            <a:r>
              <a:rPr lang="nl-NL" sz="2800" b="1" baseline="30000" dirty="0"/>
              <a:t>0</a:t>
            </a:r>
            <a:r>
              <a:rPr lang="nl-NL" sz="2800" b="1" dirty="0"/>
              <a:t> </a:t>
            </a:r>
          </a:p>
          <a:p>
            <a:pPr marL="514350" indent="-514350">
              <a:defRPr/>
            </a:pPr>
            <a:r>
              <a:rPr lang="nl-NL" sz="2800" b="1" dirty="0"/>
              <a:t>0,1			= 1 : 10 = 10</a:t>
            </a:r>
            <a:r>
              <a:rPr lang="nl-NL" sz="2800" b="1" baseline="30000" dirty="0"/>
              <a:t>-1</a:t>
            </a:r>
            <a:endParaRPr lang="nl-NL" sz="2800" b="1" dirty="0"/>
          </a:p>
          <a:p>
            <a:pPr marL="457200" indent="-457200">
              <a:defRPr/>
            </a:pPr>
            <a:r>
              <a:rPr lang="nl-NL" sz="2800" b="1" dirty="0"/>
              <a:t>0,001        	= 1 : 10 : 10 : 10 = 10</a:t>
            </a:r>
            <a:r>
              <a:rPr lang="nl-NL" sz="2800" b="1" baseline="30000" dirty="0"/>
              <a:t>-3</a:t>
            </a:r>
            <a:r>
              <a:rPr lang="nl-NL" sz="2800" b="1" dirty="0"/>
              <a:t> </a:t>
            </a:r>
          </a:p>
          <a:p>
            <a:pPr marL="457200" indent="-457200">
              <a:defRPr/>
            </a:pPr>
            <a:r>
              <a:rPr lang="nl-NL" sz="2800" b="1" dirty="0"/>
              <a:t>0,000.001	= 1 : 10 : 10 : 10 : 10 : 10 :10 = 10</a:t>
            </a:r>
            <a:r>
              <a:rPr lang="nl-NL" sz="2800" b="1" baseline="30000" dirty="0"/>
              <a:t>-6</a:t>
            </a:r>
            <a:r>
              <a:rPr lang="nl-NL" sz="2800" b="1" dirty="0"/>
              <a:t> </a:t>
            </a:r>
          </a:p>
          <a:p>
            <a:pPr marL="457200" indent="-457200">
              <a:defRPr/>
            </a:pPr>
            <a:endParaRPr lang="nl-NL" baseline="30000" dirty="0"/>
          </a:p>
          <a:p>
            <a:pPr>
              <a:defRPr/>
            </a:pPr>
            <a:r>
              <a:rPr lang="nl-NL" dirty="0"/>
              <a:t> 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167613" y="2251026"/>
            <a:ext cx="73437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err="1">
                <a:latin typeface="Comic Sans MS" pitchFamily="66" charset="0"/>
              </a:rPr>
              <a:t>ug</a:t>
            </a:r>
            <a:r>
              <a:rPr lang="nl-NL" altLang="nl-NL" sz="2400" b="1" dirty="0">
                <a:latin typeface="Comic Sans MS" pitchFamily="66" charset="0"/>
              </a:rPr>
              <a:t>	mg	g	kg	Mg (ton)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Comic Sans MS" pitchFamily="66" charset="0"/>
              </a:rPr>
              <a:t>	mm</a:t>
            </a:r>
            <a:r>
              <a:rPr lang="nl-NL" altLang="nl-NL" sz="2400" b="1" baseline="30000" dirty="0" smtClean="0">
                <a:latin typeface="Comic Sans MS" pitchFamily="66" charset="0"/>
              </a:rPr>
              <a:t>3</a:t>
            </a:r>
            <a:r>
              <a:rPr lang="nl-NL" altLang="nl-NL" sz="2400" b="1" dirty="0" smtClean="0">
                <a:latin typeface="Comic Sans MS" pitchFamily="66" charset="0"/>
              </a:rPr>
              <a:t> </a:t>
            </a:r>
            <a:r>
              <a:rPr lang="nl-NL" altLang="nl-NL" sz="2400" b="1" dirty="0">
                <a:latin typeface="Comic Sans MS" pitchFamily="66" charset="0"/>
              </a:rPr>
              <a:t>	</a:t>
            </a:r>
            <a:r>
              <a:rPr lang="nl-NL" altLang="nl-NL" sz="2400" b="1" dirty="0"/>
              <a:t>cm</a:t>
            </a:r>
            <a:r>
              <a:rPr lang="nl-NL" altLang="nl-NL" sz="2400" b="1" baseline="30000" dirty="0"/>
              <a:t>3</a:t>
            </a:r>
            <a:r>
              <a:rPr lang="nl-NL" altLang="nl-NL" sz="2400" b="1" dirty="0"/>
              <a:t> </a:t>
            </a:r>
            <a:r>
              <a:rPr lang="nl-NL" altLang="nl-NL" sz="2400" dirty="0"/>
              <a:t> 	</a:t>
            </a:r>
            <a:r>
              <a:rPr lang="nl-NL" altLang="nl-NL" sz="2400" b="1" dirty="0"/>
              <a:t>dm</a:t>
            </a:r>
            <a:r>
              <a:rPr lang="nl-NL" altLang="nl-NL" sz="2400" b="1" baseline="30000" dirty="0"/>
              <a:t>3	 </a:t>
            </a:r>
            <a:r>
              <a:rPr lang="nl-NL" altLang="nl-NL" sz="2400" b="1" dirty="0"/>
              <a:t>m</a:t>
            </a:r>
            <a:r>
              <a:rPr lang="nl-NL" altLang="nl-NL" sz="2400" b="1" baseline="30000" dirty="0"/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/>
              <a:t>	</a:t>
            </a:r>
            <a:r>
              <a:rPr lang="nl-NL" altLang="nl-NL" sz="2400" b="1" dirty="0" err="1" smtClean="0"/>
              <a:t>uL</a:t>
            </a:r>
            <a:r>
              <a:rPr lang="nl-NL" altLang="nl-NL" sz="2400" b="1" dirty="0"/>
              <a:t>	ml	L</a:t>
            </a:r>
            <a:r>
              <a:rPr lang="nl-NL" altLang="nl-NL" sz="24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990235" y="2818269"/>
            <a:ext cx="3529013" cy="10080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89660" y="3857093"/>
            <a:ext cx="22810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20 </a:t>
            </a:r>
            <a:r>
              <a:rPr lang="nl-NL" altLang="nl-NL" sz="2400" b="1" dirty="0">
                <a:latin typeface="+mn-lt"/>
              </a:rPr>
              <a:t>mg = …. </a:t>
            </a:r>
            <a:r>
              <a:rPr lang="nl-NL" altLang="nl-NL" sz="2400" b="1" dirty="0" smtClean="0">
                <a:latin typeface="+mn-lt"/>
              </a:rPr>
              <a:t>Kg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6629" name="Tekstvak 4"/>
          <p:cNvSpPr txBox="1">
            <a:spLocks noChangeArrowheads="1"/>
          </p:cNvSpPr>
          <p:nvPr/>
        </p:nvSpPr>
        <p:spPr bwMode="auto">
          <a:xfrm>
            <a:off x="550075" y="1771601"/>
            <a:ext cx="735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   </a:t>
            </a:r>
            <a:r>
              <a:rPr lang="nl-NL" altLang="nl-NL" sz="2400" b="1">
                <a:sym typeface="Wingdings" pitchFamily="2" charset="2"/>
              </a:rPr>
              <a:t>x1000</a:t>
            </a: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         </a:t>
            </a:r>
            <a:r>
              <a:rPr lang="nl-NL" altLang="nl-NL" sz="2400" b="1"/>
              <a:t>/1000 </a:t>
            </a: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altLang="nl-NL" sz="2400" b="1">
                <a:solidFill>
                  <a:srgbClr val="FF0000"/>
                </a:solidFill>
              </a:rPr>
              <a:t> </a:t>
            </a: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 </a:t>
            </a:r>
            <a:endParaRPr lang="nl-NL" altLang="nl-NL" sz="2400" b="1">
              <a:solidFill>
                <a:srgbClr val="FF0000"/>
              </a:solidFill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366887" y="476672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1.5 Massa, volume en dichtheid</a:t>
            </a:r>
            <a:endParaRPr lang="nl-NL" altLang="nl-NL" sz="2800" b="1" dirty="0"/>
          </a:p>
        </p:txBody>
      </p:sp>
      <p:sp>
        <p:nvSpPr>
          <p:cNvPr id="2" name="Rechthoek 1"/>
          <p:cNvSpPr/>
          <p:nvPr/>
        </p:nvSpPr>
        <p:spPr>
          <a:xfrm>
            <a:off x="1200017" y="4364924"/>
            <a:ext cx="57204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 dirty="0"/>
              <a:t>= 20 / 1000 / 1000 </a:t>
            </a:r>
            <a:r>
              <a:rPr lang="nl-NL" altLang="nl-NL" sz="2400" b="1" dirty="0" smtClean="0"/>
              <a:t> </a:t>
            </a:r>
            <a:r>
              <a:rPr lang="nl-NL" altLang="nl-NL" sz="2400" b="1" dirty="0"/>
              <a:t>= </a:t>
            </a:r>
            <a:r>
              <a:rPr lang="nl-NL" altLang="nl-NL" sz="2400" b="1" dirty="0" smtClean="0"/>
              <a:t>0,000020 kg</a:t>
            </a:r>
          </a:p>
          <a:p>
            <a:pPr>
              <a:spcBef>
                <a:spcPct val="50000"/>
              </a:spcBef>
            </a:pPr>
            <a:r>
              <a:rPr lang="nl-NL" altLang="nl-NL" sz="2400" b="1" dirty="0" smtClean="0"/>
              <a:t>= 2,0 </a:t>
            </a:r>
            <a:r>
              <a:rPr lang="nl-NL" altLang="nl-NL" sz="2400" b="1" dirty="0" smtClean="0">
                <a:latin typeface="Calibri"/>
              </a:rPr>
              <a:t>· 10</a:t>
            </a:r>
            <a:r>
              <a:rPr lang="nl-NL" altLang="nl-NL" sz="2400" b="1" baseline="30000" dirty="0" smtClean="0">
                <a:latin typeface="Calibri"/>
              </a:rPr>
              <a:t>-5</a:t>
            </a:r>
            <a:r>
              <a:rPr lang="nl-NL" altLang="nl-NL" sz="2400" b="1" dirty="0" smtClean="0">
                <a:latin typeface="Calibri"/>
              </a:rPr>
              <a:t> kg</a:t>
            </a:r>
            <a:r>
              <a:rPr lang="nl-NL" altLang="nl-NL" b="1" dirty="0"/>
              <a:t>	</a:t>
            </a:r>
            <a:r>
              <a:rPr lang="nl-NL" altLang="nl-NL" sz="1400" dirty="0"/>
              <a:t>	</a:t>
            </a:r>
          </a:p>
          <a:p>
            <a:pPr>
              <a:spcBef>
                <a:spcPct val="50000"/>
              </a:spcBef>
            </a:pPr>
            <a:endParaRPr lang="nl-NL" altLang="nl-NL" sz="1400" b="1" dirty="0">
              <a:solidFill>
                <a:srgbClr val="FF0000"/>
              </a:solidFill>
            </a:endParaRPr>
          </a:p>
        </p:txBody>
      </p:sp>
      <p:sp>
        <p:nvSpPr>
          <p:cNvPr id="8" name="Tekstvak 3"/>
          <p:cNvSpPr txBox="1">
            <a:spLocks noChangeArrowheads="1"/>
          </p:cNvSpPr>
          <p:nvPr/>
        </p:nvSpPr>
        <p:spPr bwMode="auto">
          <a:xfrm>
            <a:off x="426376" y="1337645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u="sng" dirty="0" smtClean="0">
                <a:latin typeface="Calibri" pitchFamily="34" charset="0"/>
              </a:rPr>
              <a:t>Wetenschappelijke notatie:</a:t>
            </a:r>
            <a:endParaRPr lang="nl-NL" altLang="nl-NL" sz="2400" b="1" u="sng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6887" y="5348320"/>
            <a:ext cx="22810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11 L </a:t>
            </a:r>
            <a:r>
              <a:rPr lang="nl-NL" altLang="nl-NL" sz="2400" b="1" dirty="0">
                <a:latin typeface="+mn-lt"/>
              </a:rPr>
              <a:t>= …. </a:t>
            </a:r>
            <a:r>
              <a:rPr lang="nl-NL" altLang="nl-NL" sz="2400" b="1" dirty="0" smtClean="0">
                <a:latin typeface="+mn-lt"/>
              </a:rPr>
              <a:t>ml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Comic Sans MS" pitchFamily="66" charset="0"/>
              </a:rPr>
              <a:t> </a:t>
            </a:r>
          </a:p>
        </p:txBody>
      </p:sp>
      <p:sp>
        <p:nvSpPr>
          <p:cNvPr id="10" name="Rechthoek 9"/>
          <p:cNvSpPr/>
          <p:nvPr/>
        </p:nvSpPr>
        <p:spPr>
          <a:xfrm>
            <a:off x="1177244" y="5856151"/>
            <a:ext cx="572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 dirty="0"/>
              <a:t>= </a:t>
            </a:r>
            <a:r>
              <a:rPr lang="nl-NL" altLang="nl-NL" sz="2400" b="1" dirty="0" smtClean="0"/>
              <a:t>11 x 1000 = 11.000 ml</a:t>
            </a:r>
            <a:endParaRPr lang="nl-NL" altLang="nl-NL" sz="1400" dirty="0"/>
          </a:p>
        </p:txBody>
      </p:sp>
      <p:sp>
        <p:nvSpPr>
          <p:cNvPr id="3" name="Rechthoek 2"/>
          <p:cNvSpPr/>
          <p:nvPr/>
        </p:nvSpPr>
        <p:spPr>
          <a:xfrm>
            <a:off x="1177244" y="631781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400" b="1" dirty="0"/>
              <a:t>= 1,1 · 10</a:t>
            </a:r>
            <a:r>
              <a:rPr lang="nl-NL" altLang="nl-NL" sz="2400" b="1" baseline="30000" dirty="0"/>
              <a:t>4</a:t>
            </a:r>
            <a:r>
              <a:rPr lang="nl-NL" altLang="nl-NL" sz="2400" b="1" dirty="0"/>
              <a:t> ml</a:t>
            </a:r>
            <a:r>
              <a:rPr lang="nl-NL" altLang="nl-NL" b="1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189657" y="2088856"/>
            <a:ext cx="73437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err="1">
                <a:latin typeface="Comic Sans MS" pitchFamily="66" charset="0"/>
              </a:rPr>
              <a:t>ug</a:t>
            </a:r>
            <a:r>
              <a:rPr lang="nl-NL" altLang="nl-NL" sz="2400" b="1" dirty="0">
                <a:latin typeface="Comic Sans MS" pitchFamily="66" charset="0"/>
              </a:rPr>
              <a:t>	mg	g	kg	Mg (ton)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Comic Sans MS" pitchFamily="66" charset="0"/>
              </a:rPr>
              <a:t>	mm</a:t>
            </a:r>
            <a:r>
              <a:rPr lang="nl-NL" altLang="nl-NL" sz="2400" b="1" baseline="30000" dirty="0" smtClean="0">
                <a:latin typeface="Comic Sans MS" pitchFamily="66" charset="0"/>
              </a:rPr>
              <a:t>3</a:t>
            </a:r>
            <a:r>
              <a:rPr lang="nl-NL" altLang="nl-NL" sz="2400" b="1" dirty="0" smtClean="0">
                <a:latin typeface="Comic Sans MS" pitchFamily="66" charset="0"/>
              </a:rPr>
              <a:t> </a:t>
            </a:r>
            <a:r>
              <a:rPr lang="nl-NL" altLang="nl-NL" sz="2400" b="1" dirty="0">
                <a:latin typeface="Comic Sans MS" pitchFamily="66" charset="0"/>
              </a:rPr>
              <a:t>	</a:t>
            </a:r>
            <a:r>
              <a:rPr lang="nl-NL" altLang="nl-NL" sz="2400" b="1" dirty="0"/>
              <a:t>cm</a:t>
            </a:r>
            <a:r>
              <a:rPr lang="nl-NL" altLang="nl-NL" sz="2400" b="1" baseline="30000" dirty="0"/>
              <a:t>3</a:t>
            </a:r>
            <a:r>
              <a:rPr lang="nl-NL" altLang="nl-NL" sz="2400" b="1" dirty="0"/>
              <a:t> </a:t>
            </a:r>
            <a:r>
              <a:rPr lang="nl-NL" altLang="nl-NL" sz="2400" dirty="0"/>
              <a:t> 	</a:t>
            </a:r>
            <a:r>
              <a:rPr lang="nl-NL" altLang="nl-NL" sz="2400" b="1" dirty="0"/>
              <a:t>dm</a:t>
            </a:r>
            <a:r>
              <a:rPr lang="nl-NL" altLang="nl-NL" sz="2400" b="1" baseline="30000" dirty="0"/>
              <a:t>3	 </a:t>
            </a:r>
            <a:r>
              <a:rPr lang="nl-NL" altLang="nl-NL" sz="2400" b="1" dirty="0"/>
              <a:t>m</a:t>
            </a:r>
            <a:r>
              <a:rPr lang="nl-NL" altLang="nl-NL" sz="2400" b="1" baseline="30000" dirty="0"/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/>
              <a:t>	</a:t>
            </a:r>
            <a:r>
              <a:rPr lang="nl-NL" altLang="nl-NL" sz="2400" b="1" dirty="0" err="1" smtClean="0"/>
              <a:t>uL</a:t>
            </a:r>
            <a:r>
              <a:rPr lang="nl-NL" altLang="nl-NL" sz="2400" b="1" dirty="0"/>
              <a:t>	ml	L</a:t>
            </a:r>
            <a:r>
              <a:rPr lang="nl-NL" altLang="nl-NL" sz="24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012279" y="2656099"/>
            <a:ext cx="3529013" cy="10080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79300" y="3872556"/>
            <a:ext cx="896448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 smtClean="0">
                <a:latin typeface="+mn-lt"/>
              </a:rPr>
              <a:t>	20 </a:t>
            </a:r>
            <a:r>
              <a:rPr lang="nl-NL" altLang="nl-NL" sz="1800" dirty="0">
                <a:latin typeface="+mn-lt"/>
              </a:rPr>
              <a:t>mg = …. kg		</a:t>
            </a:r>
            <a:r>
              <a:rPr lang="nl-NL" altLang="nl-NL" sz="1800" dirty="0" smtClean="0">
                <a:latin typeface="+mn-lt"/>
              </a:rPr>
              <a:t>	4,6 </a:t>
            </a:r>
            <a:r>
              <a:rPr lang="nl-NL" altLang="nl-NL" sz="1800" dirty="0">
                <a:latin typeface="+mn-lt"/>
              </a:rPr>
              <a:t>x 10</a:t>
            </a:r>
            <a:r>
              <a:rPr lang="nl-NL" altLang="nl-NL" sz="1800" baseline="30000" dirty="0">
                <a:latin typeface="+mn-lt"/>
              </a:rPr>
              <a:t>3</a:t>
            </a:r>
            <a:r>
              <a:rPr lang="nl-NL" altLang="nl-NL" sz="1800" dirty="0">
                <a:latin typeface="+mn-lt"/>
              </a:rPr>
              <a:t> mg = </a:t>
            </a:r>
            <a:r>
              <a:rPr lang="nl-NL" altLang="nl-NL" sz="1800" dirty="0" smtClean="0">
                <a:latin typeface="+mn-lt"/>
              </a:rPr>
              <a:t>…g 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 smtClean="0">
                <a:latin typeface="+mn-lt"/>
              </a:rPr>
              <a:t>	0,6cm</a:t>
            </a:r>
            <a:r>
              <a:rPr lang="nl-NL" altLang="nl-NL" sz="1800" baseline="30000" dirty="0" smtClean="0">
                <a:latin typeface="+mn-lt"/>
              </a:rPr>
              <a:t>3</a:t>
            </a:r>
            <a:r>
              <a:rPr lang="nl-NL" altLang="nl-NL" sz="1800" dirty="0" smtClean="0">
                <a:latin typeface="+mn-lt"/>
              </a:rPr>
              <a:t> </a:t>
            </a:r>
            <a:r>
              <a:rPr lang="nl-NL" altLang="nl-NL" sz="1800" dirty="0">
                <a:latin typeface="+mn-lt"/>
              </a:rPr>
              <a:t>= </a:t>
            </a:r>
            <a:r>
              <a:rPr lang="nl-NL" altLang="nl-NL" sz="1800" dirty="0" smtClean="0">
                <a:latin typeface="+mn-lt"/>
              </a:rPr>
              <a:t>…L</a:t>
            </a:r>
            <a:r>
              <a:rPr lang="nl-NL" altLang="nl-NL" sz="1800" dirty="0">
                <a:latin typeface="+mn-lt"/>
              </a:rPr>
              <a:t>		</a:t>
            </a:r>
            <a:r>
              <a:rPr lang="nl-NL" altLang="nl-NL" sz="1800" dirty="0" smtClean="0">
                <a:latin typeface="+mn-lt"/>
              </a:rPr>
              <a:t>	7 x </a:t>
            </a:r>
            <a:r>
              <a:rPr lang="nl-NL" altLang="nl-NL" sz="1800" dirty="0">
                <a:latin typeface="+mn-lt"/>
              </a:rPr>
              <a:t>10</a:t>
            </a:r>
            <a:r>
              <a:rPr lang="nl-NL" altLang="nl-NL" sz="1800" baseline="30000" dirty="0">
                <a:latin typeface="+mn-lt"/>
              </a:rPr>
              <a:t>4</a:t>
            </a:r>
            <a:r>
              <a:rPr lang="nl-NL" altLang="nl-NL" sz="1800" dirty="0">
                <a:latin typeface="+mn-lt"/>
              </a:rPr>
              <a:t> </a:t>
            </a:r>
            <a:r>
              <a:rPr lang="nl-NL" altLang="nl-NL" sz="1800" dirty="0" err="1">
                <a:latin typeface="+mn-lt"/>
              </a:rPr>
              <a:t>mL</a:t>
            </a:r>
            <a:r>
              <a:rPr lang="nl-NL" altLang="nl-NL" sz="1800" dirty="0">
                <a:latin typeface="+mn-lt"/>
              </a:rPr>
              <a:t> = </a:t>
            </a:r>
            <a:r>
              <a:rPr lang="nl-NL" altLang="nl-NL" sz="1800" dirty="0" smtClean="0">
                <a:latin typeface="+mn-lt"/>
              </a:rPr>
              <a:t>…</a:t>
            </a:r>
            <a:r>
              <a:rPr lang="nl-NL" altLang="nl-NL" sz="1800" dirty="0" err="1" smtClean="0">
                <a:latin typeface="+mn-lt"/>
              </a:rPr>
              <a:t>uL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 smtClean="0">
                <a:latin typeface="+mn-lt"/>
              </a:rPr>
              <a:t>	43 </a:t>
            </a:r>
            <a:r>
              <a:rPr lang="nl-NL" altLang="nl-NL" sz="1800" dirty="0">
                <a:latin typeface="+mn-lt"/>
              </a:rPr>
              <a:t>L = </a:t>
            </a:r>
            <a:r>
              <a:rPr lang="nl-NL" altLang="nl-NL" sz="1800" dirty="0" smtClean="0">
                <a:latin typeface="+mn-lt"/>
              </a:rPr>
              <a:t>…</a:t>
            </a:r>
            <a:r>
              <a:rPr lang="nl-NL" altLang="nl-NL" sz="1800" dirty="0" err="1" smtClean="0">
                <a:latin typeface="+mn-lt"/>
              </a:rPr>
              <a:t>uL</a:t>
            </a:r>
            <a:r>
              <a:rPr lang="nl-NL" altLang="nl-NL" sz="1800" dirty="0">
                <a:latin typeface="+mn-lt"/>
              </a:rPr>
              <a:t>		</a:t>
            </a:r>
            <a:r>
              <a:rPr lang="nl-NL" altLang="nl-NL" sz="1800" dirty="0" smtClean="0">
                <a:latin typeface="+mn-lt"/>
              </a:rPr>
              <a:t>	0,64 </a:t>
            </a:r>
            <a:r>
              <a:rPr lang="nl-NL" altLang="nl-NL" sz="1800" dirty="0">
                <a:latin typeface="+mn-lt"/>
              </a:rPr>
              <a:t>x 10</a:t>
            </a:r>
            <a:r>
              <a:rPr lang="nl-NL" altLang="nl-NL" sz="1800" baseline="30000" dirty="0">
                <a:latin typeface="+mn-lt"/>
              </a:rPr>
              <a:t>6 </a:t>
            </a:r>
            <a:r>
              <a:rPr lang="nl-NL" altLang="nl-NL" sz="1800" dirty="0">
                <a:latin typeface="+mn-lt"/>
              </a:rPr>
              <a:t>mm</a:t>
            </a:r>
            <a:r>
              <a:rPr lang="nl-NL" altLang="nl-NL" sz="1800" baseline="30000" dirty="0">
                <a:latin typeface="+mn-lt"/>
              </a:rPr>
              <a:t>3 </a:t>
            </a:r>
            <a:r>
              <a:rPr lang="nl-NL" altLang="nl-NL" sz="1800" dirty="0">
                <a:latin typeface="+mn-lt"/>
              </a:rPr>
              <a:t>= </a:t>
            </a:r>
            <a:r>
              <a:rPr lang="nl-NL" altLang="nl-NL" sz="1800" dirty="0" smtClean="0">
                <a:latin typeface="+mn-lt"/>
              </a:rPr>
              <a:t>…L   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 smtClean="0">
                <a:latin typeface="+mn-lt"/>
              </a:rPr>
              <a:t>	18 </a:t>
            </a:r>
            <a:r>
              <a:rPr lang="nl-NL" altLang="nl-NL" sz="1800" dirty="0">
                <a:latin typeface="+mn-lt"/>
              </a:rPr>
              <a:t>kg = </a:t>
            </a:r>
            <a:r>
              <a:rPr lang="nl-NL" altLang="nl-NL" sz="1800" dirty="0" smtClean="0">
                <a:latin typeface="+mn-lt"/>
              </a:rPr>
              <a:t>…</a:t>
            </a:r>
            <a:r>
              <a:rPr lang="nl-NL" altLang="nl-NL" sz="1800" dirty="0" err="1" smtClean="0">
                <a:latin typeface="+mn-lt"/>
              </a:rPr>
              <a:t>ug</a:t>
            </a:r>
            <a:r>
              <a:rPr lang="nl-NL" altLang="nl-NL" sz="1800" dirty="0">
                <a:latin typeface="+mn-lt"/>
              </a:rPr>
              <a:t>		</a:t>
            </a:r>
            <a:r>
              <a:rPr lang="nl-NL" altLang="nl-NL" sz="1800" dirty="0" smtClean="0">
                <a:latin typeface="+mn-lt"/>
              </a:rPr>
              <a:t>	17 </a:t>
            </a:r>
            <a:r>
              <a:rPr lang="nl-NL" altLang="nl-NL" sz="1800" dirty="0">
                <a:latin typeface="+mn-lt"/>
              </a:rPr>
              <a:t>L = </a:t>
            </a:r>
            <a:r>
              <a:rPr lang="nl-NL" altLang="nl-NL" sz="1800" dirty="0" smtClean="0">
                <a:latin typeface="+mn-lt"/>
              </a:rPr>
              <a:t>…cm</a:t>
            </a:r>
            <a:r>
              <a:rPr lang="nl-NL" altLang="nl-NL" sz="1800" baseline="30000" dirty="0" smtClean="0">
                <a:latin typeface="+mn-lt"/>
              </a:rPr>
              <a:t>3</a:t>
            </a:r>
            <a:r>
              <a:rPr lang="nl-NL" altLang="nl-NL" sz="1800" dirty="0" smtClean="0">
                <a:latin typeface="+mn-lt"/>
              </a:rPr>
              <a:t>  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 smtClean="0">
                <a:latin typeface="+mn-lt"/>
              </a:rPr>
              <a:t>	30 </a:t>
            </a:r>
            <a:r>
              <a:rPr lang="nl-NL" altLang="nl-NL" sz="1800" dirty="0" err="1">
                <a:latin typeface="+mn-lt"/>
              </a:rPr>
              <a:t>mL</a:t>
            </a:r>
            <a:r>
              <a:rPr lang="nl-NL" altLang="nl-NL" sz="1800" dirty="0">
                <a:latin typeface="+mn-lt"/>
              </a:rPr>
              <a:t> = </a:t>
            </a:r>
            <a:r>
              <a:rPr lang="nl-NL" altLang="nl-NL" sz="1800" dirty="0" smtClean="0">
                <a:latin typeface="+mn-lt"/>
              </a:rPr>
              <a:t>…dm</a:t>
            </a:r>
            <a:r>
              <a:rPr lang="nl-NL" altLang="nl-NL" sz="1800" baseline="30000" dirty="0" smtClean="0">
                <a:latin typeface="+mn-lt"/>
              </a:rPr>
              <a:t>3</a:t>
            </a:r>
            <a:r>
              <a:rPr lang="nl-NL" altLang="nl-NL" sz="1800" dirty="0" smtClean="0">
                <a:latin typeface="+mn-lt"/>
              </a:rPr>
              <a:t> </a:t>
            </a:r>
            <a:r>
              <a:rPr lang="nl-NL" altLang="nl-NL" sz="1800" dirty="0">
                <a:latin typeface="+mn-lt"/>
              </a:rPr>
              <a:t>		</a:t>
            </a:r>
            <a:r>
              <a:rPr lang="nl-NL" altLang="nl-NL" sz="1800" dirty="0" smtClean="0">
                <a:latin typeface="+mn-lt"/>
              </a:rPr>
              <a:t>	12 </a:t>
            </a:r>
            <a:r>
              <a:rPr lang="nl-NL" altLang="nl-NL" sz="1800" dirty="0">
                <a:latin typeface="+mn-lt"/>
              </a:rPr>
              <a:t>ton = </a:t>
            </a:r>
            <a:r>
              <a:rPr lang="nl-NL" altLang="nl-NL" sz="1800" dirty="0" smtClean="0">
                <a:latin typeface="+mn-lt"/>
              </a:rPr>
              <a:t>…</a:t>
            </a:r>
            <a:r>
              <a:rPr lang="nl-NL" altLang="nl-NL" sz="1800" dirty="0" err="1" smtClean="0">
                <a:latin typeface="+mn-lt"/>
              </a:rPr>
              <a:t>ug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+mn-lt"/>
              </a:rPr>
              <a:t>Bedenk zelf nog vijf voorbeelden en laat de rest van de groep ze uitwerken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>
                <a:solidFill>
                  <a:srgbClr val="FF0000"/>
                </a:solidFill>
                <a:latin typeface="+mn-lt"/>
              </a:rPr>
              <a:t>Maak opdracht </a:t>
            </a:r>
            <a:r>
              <a:rPr lang="nl-NL" altLang="nl-NL" sz="2000" b="1" dirty="0" smtClean="0">
                <a:solidFill>
                  <a:srgbClr val="FF0000"/>
                </a:solidFill>
                <a:latin typeface="+mn-lt"/>
              </a:rPr>
              <a:t>1.22 </a:t>
            </a:r>
            <a:r>
              <a:rPr lang="nl-NL" altLang="nl-NL" sz="2000" b="1" dirty="0">
                <a:solidFill>
                  <a:srgbClr val="FF0000"/>
                </a:solidFill>
                <a:latin typeface="+mn-lt"/>
              </a:rPr>
              <a:t>t/m </a:t>
            </a:r>
            <a:r>
              <a:rPr lang="nl-NL" altLang="nl-NL" sz="2000" b="1" dirty="0" smtClean="0">
                <a:solidFill>
                  <a:srgbClr val="FF0000"/>
                </a:solidFill>
                <a:latin typeface="+mn-lt"/>
              </a:rPr>
              <a:t>1.25 en 1.26, 1.27, 1.29 en 1.30</a:t>
            </a:r>
            <a:endParaRPr lang="nl-NL" altLang="nl-NL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6629" name="Tekstvak 4"/>
          <p:cNvSpPr txBox="1">
            <a:spLocks noChangeArrowheads="1"/>
          </p:cNvSpPr>
          <p:nvPr/>
        </p:nvSpPr>
        <p:spPr bwMode="auto">
          <a:xfrm>
            <a:off x="572119" y="1609431"/>
            <a:ext cx="735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FF0000"/>
                </a:solidFill>
                <a:sym typeface="Wingdings" pitchFamily="2" charset="2"/>
              </a:rPr>
              <a:t>   </a:t>
            </a:r>
            <a:r>
              <a:rPr lang="nl-NL" altLang="nl-NL" sz="2400" b="1" dirty="0">
                <a:sym typeface="Wingdings" pitchFamily="2" charset="2"/>
              </a:rPr>
              <a:t>x1000</a:t>
            </a:r>
            <a:r>
              <a:rPr lang="nl-NL" altLang="nl-NL" sz="2400" b="1" dirty="0">
                <a:solidFill>
                  <a:srgbClr val="FF0000"/>
                </a:solidFill>
                <a:sym typeface="Wingdings" pitchFamily="2" charset="2"/>
              </a:rPr>
              <a:t>         </a:t>
            </a:r>
            <a:r>
              <a:rPr lang="nl-NL" altLang="nl-NL" sz="2400" b="1" dirty="0"/>
              <a:t>/1000 </a:t>
            </a:r>
            <a:r>
              <a:rPr lang="nl-NL" altLang="nl-NL" sz="24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altLang="nl-NL" sz="2400" b="1" dirty="0">
                <a:solidFill>
                  <a:srgbClr val="FF0000"/>
                </a:solidFill>
              </a:rPr>
              <a:t> </a:t>
            </a:r>
            <a:r>
              <a:rPr lang="nl-NL" altLang="nl-NL" sz="2400" b="1" dirty="0">
                <a:solidFill>
                  <a:srgbClr val="FF0000"/>
                </a:solidFill>
                <a:sym typeface="Wingdings" pitchFamily="2" charset="2"/>
              </a:rPr>
              <a:t> 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572119" y="549275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1.5 Massa, volume en dichtheid</a:t>
            </a:r>
            <a:endParaRPr lang="nl-NL" altLang="nl-NL" sz="2800" b="1" dirty="0"/>
          </a:p>
        </p:txBody>
      </p:sp>
      <p:sp>
        <p:nvSpPr>
          <p:cNvPr id="7" name="Tekstvak 3"/>
          <p:cNvSpPr txBox="1">
            <a:spLocks noChangeArrowheads="1"/>
          </p:cNvSpPr>
          <p:nvPr/>
        </p:nvSpPr>
        <p:spPr bwMode="auto">
          <a:xfrm>
            <a:off x="458602" y="1155375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u="sng" dirty="0" smtClean="0">
                <a:latin typeface="Calibri" pitchFamily="34" charset="0"/>
              </a:rPr>
              <a:t>Wetenschappelijke notatie:</a:t>
            </a:r>
            <a:endParaRPr lang="nl-NL" alt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7803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157090" y="1589881"/>
            <a:ext cx="73437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err="1">
                <a:latin typeface="Comic Sans MS" pitchFamily="66" charset="0"/>
              </a:rPr>
              <a:t>ug</a:t>
            </a:r>
            <a:r>
              <a:rPr lang="nl-NL" altLang="nl-NL" sz="2400" b="1" dirty="0">
                <a:latin typeface="Comic Sans MS" pitchFamily="66" charset="0"/>
              </a:rPr>
              <a:t>	mg	g	kg	Mg (ton)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Comic Sans MS" pitchFamily="66" charset="0"/>
              </a:rPr>
              <a:t>	mm</a:t>
            </a:r>
            <a:r>
              <a:rPr lang="nl-NL" altLang="nl-NL" sz="2400" b="1" baseline="30000" dirty="0" smtClean="0">
                <a:latin typeface="Comic Sans MS" pitchFamily="66" charset="0"/>
              </a:rPr>
              <a:t>3</a:t>
            </a:r>
            <a:r>
              <a:rPr lang="nl-NL" altLang="nl-NL" sz="2400" b="1" dirty="0" smtClean="0">
                <a:latin typeface="Comic Sans MS" pitchFamily="66" charset="0"/>
              </a:rPr>
              <a:t> </a:t>
            </a:r>
            <a:r>
              <a:rPr lang="nl-NL" altLang="nl-NL" sz="2400" b="1" dirty="0">
                <a:latin typeface="Comic Sans MS" pitchFamily="66" charset="0"/>
              </a:rPr>
              <a:t>	</a:t>
            </a:r>
            <a:r>
              <a:rPr lang="nl-NL" altLang="nl-NL" sz="2400" b="1" dirty="0"/>
              <a:t>cm</a:t>
            </a:r>
            <a:r>
              <a:rPr lang="nl-NL" altLang="nl-NL" sz="2400" b="1" baseline="30000" dirty="0"/>
              <a:t>3</a:t>
            </a:r>
            <a:r>
              <a:rPr lang="nl-NL" altLang="nl-NL" sz="2400" b="1" dirty="0"/>
              <a:t> </a:t>
            </a:r>
            <a:r>
              <a:rPr lang="nl-NL" altLang="nl-NL" sz="2400" dirty="0"/>
              <a:t> 	</a:t>
            </a:r>
            <a:r>
              <a:rPr lang="nl-NL" altLang="nl-NL" sz="2400" b="1" dirty="0"/>
              <a:t>dm</a:t>
            </a:r>
            <a:r>
              <a:rPr lang="nl-NL" altLang="nl-NL" sz="2400" b="1" baseline="30000" dirty="0"/>
              <a:t>3	 </a:t>
            </a:r>
            <a:r>
              <a:rPr lang="nl-NL" altLang="nl-NL" sz="2400" b="1" dirty="0"/>
              <a:t>m</a:t>
            </a:r>
            <a:r>
              <a:rPr lang="nl-NL" altLang="nl-NL" sz="2400" b="1" baseline="30000" dirty="0"/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/>
              <a:t>	</a:t>
            </a:r>
            <a:r>
              <a:rPr lang="nl-NL" altLang="nl-NL" sz="2400" b="1" dirty="0" err="1" smtClean="0"/>
              <a:t>uL</a:t>
            </a:r>
            <a:r>
              <a:rPr lang="nl-NL" altLang="nl-NL" sz="2400" b="1" dirty="0"/>
              <a:t>	ml	L</a:t>
            </a:r>
            <a:r>
              <a:rPr lang="nl-NL" altLang="nl-NL" sz="24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979712" y="2157124"/>
            <a:ext cx="3529013" cy="10080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46733" y="3373581"/>
            <a:ext cx="89644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 dirty="0" smtClean="0">
                <a:latin typeface="+mn-lt"/>
              </a:rPr>
              <a:t>	</a:t>
            </a:r>
            <a:r>
              <a:rPr lang="nl-NL" altLang="nl-NL" sz="2400" b="1" dirty="0" smtClean="0">
                <a:latin typeface="+mn-lt"/>
              </a:rPr>
              <a:t>20 </a:t>
            </a:r>
            <a:r>
              <a:rPr lang="nl-NL" altLang="nl-NL" sz="2400" b="1" dirty="0">
                <a:latin typeface="+mn-lt"/>
              </a:rPr>
              <a:t>mg = </a:t>
            </a:r>
            <a:r>
              <a:rPr lang="nl-NL" altLang="nl-NL" sz="2400" b="1" dirty="0" smtClean="0">
                <a:latin typeface="+mn-lt"/>
              </a:rPr>
              <a:t>2,0 </a:t>
            </a:r>
            <a:r>
              <a:rPr lang="nl-NL" altLang="nl-NL" sz="2400" b="1" dirty="0" smtClean="0">
                <a:latin typeface="Calibri"/>
              </a:rPr>
              <a:t>· 10</a:t>
            </a:r>
            <a:r>
              <a:rPr lang="nl-NL" altLang="nl-NL" sz="2400" b="1" baseline="30000" dirty="0" smtClean="0">
                <a:latin typeface="Calibri"/>
              </a:rPr>
              <a:t>-5</a:t>
            </a:r>
            <a:r>
              <a:rPr lang="nl-NL" altLang="nl-NL" sz="2400" b="1" dirty="0" smtClean="0">
                <a:latin typeface="Calibri"/>
              </a:rPr>
              <a:t> </a:t>
            </a:r>
            <a:r>
              <a:rPr lang="nl-NL" altLang="nl-NL" sz="2400" b="1" dirty="0" smtClean="0">
                <a:latin typeface="+mn-lt"/>
              </a:rPr>
              <a:t> </a:t>
            </a:r>
            <a:r>
              <a:rPr lang="nl-NL" altLang="nl-NL" sz="2400" b="1" dirty="0">
                <a:latin typeface="+mn-lt"/>
              </a:rPr>
              <a:t>kg		</a:t>
            </a:r>
            <a:r>
              <a:rPr lang="nl-NL" altLang="nl-NL" sz="2400" b="1" dirty="0" smtClean="0">
                <a:latin typeface="+mn-lt"/>
              </a:rPr>
              <a:t>4,6 </a:t>
            </a:r>
            <a:r>
              <a:rPr lang="nl-NL" altLang="nl-NL" sz="2400" b="1" dirty="0">
                <a:latin typeface="+mn-lt"/>
              </a:rPr>
              <a:t>x 10</a:t>
            </a:r>
            <a:r>
              <a:rPr lang="nl-NL" altLang="nl-NL" sz="2400" b="1" baseline="30000" dirty="0">
                <a:latin typeface="+mn-lt"/>
              </a:rPr>
              <a:t>3</a:t>
            </a:r>
            <a:r>
              <a:rPr lang="nl-NL" altLang="nl-NL" sz="2400" b="1" dirty="0">
                <a:latin typeface="+mn-lt"/>
              </a:rPr>
              <a:t> mg = </a:t>
            </a:r>
            <a:r>
              <a:rPr lang="nl-NL" altLang="nl-NL" sz="2400" b="1" dirty="0" smtClean="0">
                <a:latin typeface="+mn-lt"/>
              </a:rPr>
              <a:t>4,6</a:t>
            </a:r>
            <a:r>
              <a:rPr lang="nl-NL" altLang="nl-NL" sz="2400" b="1" dirty="0">
                <a:latin typeface="Calibri"/>
              </a:rPr>
              <a:t> 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 smtClean="0">
                <a:latin typeface="Calibri"/>
              </a:rPr>
              <a:t>0</a:t>
            </a:r>
            <a:r>
              <a:rPr lang="nl-NL" altLang="nl-NL" sz="2400" b="1" dirty="0" smtClean="0">
                <a:latin typeface="+mn-lt"/>
              </a:rPr>
              <a:t> g </a:t>
            </a:r>
            <a:endParaRPr lang="nl-NL" altLang="nl-NL" sz="24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	0,6cm</a:t>
            </a:r>
            <a:r>
              <a:rPr lang="nl-NL" altLang="nl-NL" sz="2400" b="1" baseline="30000" dirty="0" smtClean="0">
                <a:latin typeface="+mn-lt"/>
              </a:rPr>
              <a:t>3</a:t>
            </a:r>
            <a:r>
              <a:rPr lang="nl-NL" altLang="nl-NL" sz="2400" b="1" dirty="0" smtClean="0">
                <a:latin typeface="+mn-lt"/>
              </a:rPr>
              <a:t> </a:t>
            </a:r>
            <a:r>
              <a:rPr lang="nl-NL" altLang="nl-NL" sz="2400" b="1" dirty="0">
                <a:latin typeface="+mn-lt"/>
              </a:rPr>
              <a:t>= </a:t>
            </a:r>
            <a:r>
              <a:rPr lang="nl-NL" altLang="nl-NL" sz="2400" b="1" dirty="0" smtClean="0">
                <a:latin typeface="+mn-lt"/>
              </a:rPr>
              <a:t>6 </a:t>
            </a:r>
            <a:r>
              <a:rPr lang="nl-NL" altLang="nl-NL" sz="2400" b="1" dirty="0" smtClean="0">
                <a:latin typeface="Calibri"/>
              </a:rPr>
              <a:t>· 10</a:t>
            </a:r>
            <a:r>
              <a:rPr lang="nl-NL" altLang="nl-NL" sz="2400" b="1" baseline="30000" dirty="0" smtClean="0">
                <a:latin typeface="Calibri"/>
              </a:rPr>
              <a:t>-4</a:t>
            </a:r>
            <a:r>
              <a:rPr lang="nl-NL" altLang="nl-NL" sz="2400" b="1" dirty="0" smtClean="0">
                <a:latin typeface="+mn-lt"/>
              </a:rPr>
              <a:t>L</a:t>
            </a:r>
            <a:r>
              <a:rPr lang="nl-NL" altLang="nl-NL" sz="2400" b="1" dirty="0">
                <a:latin typeface="+mn-lt"/>
              </a:rPr>
              <a:t>		</a:t>
            </a:r>
            <a:r>
              <a:rPr lang="nl-NL" altLang="nl-NL" sz="2400" b="1" dirty="0" smtClean="0">
                <a:latin typeface="+mn-lt"/>
              </a:rPr>
              <a:t>7 x </a:t>
            </a:r>
            <a:r>
              <a:rPr lang="nl-NL" altLang="nl-NL" sz="2400" b="1" dirty="0">
                <a:latin typeface="+mn-lt"/>
              </a:rPr>
              <a:t>10</a:t>
            </a:r>
            <a:r>
              <a:rPr lang="nl-NL" altLang="nl-NL" sz="2400" b="1" baseline="30000" dirty="0">
                <a:latin typeface="+mn-lt"/>
              </a:rPr>
              <a:t>4</a:t>
            </a:r>
            <a:r>
              <a:rPr lang="nl-NL" altLang="nl-NL" sz="2400" b="1" dirty="0">
                <a:latin typeface="+mn-lt"/>
              </a:rPr>
              <a:t> </a:t>
            </a:r>
            <a:r>
              <a:rPr lang="nl-NL" altLang="nl-NL" sz="2400" b="1" dirty="0" err="1">
                <a:latin typeface="+mn-lt"/>
              </a:rPr>
              <a:t>mL</a:t>
            </a:r>
            <a:r>
              <a:rPr lang="nl-NL" altLang="nl-NL" sz="2400" b="1" dirty="0">
                <a:latin typeface="+mn-lt"/>
              </a:rPr>
              <a:t> = </a:t>
            </a:r>
            <a:r>
              <a:rPr lang="nl-NL" altLang="nl-NL" sz="2400" b="1" dirty="0" smtClean="0">
                <a:latin typeface="+mn-lt"/>
              </a:rPr>
              <a:t>7</a:t>
            </a:r>
            <a:r>
              <a:rPr lang="nl-NL" altLang="nl-NL" sz="2400" b="1" dirty="0">
                <a:latin typeface="Calibri"/>
              </a:rPr>
              <a:t> 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 smtClean="0">
                <a:latin typeface="Calibri"/>
              </a:rPr>
              <a:t>7</a:t>
            </a:r>
            <a:r>
              <a:rPr lang="nl-NL" altLang="nl-NL" sz="2400" b="1" dirty="0"/>
              <a:t> </a:t>
            </a:r>
            <a:r>
              <a:rPr lang="nl-NL" altLang="nl-NL" sz="2400" b="1" dirty="0" err="1" smtClean="0">
                <a:latin typeface="+mn-lt"/>
              </a:rPr>
              <a:t>uL</a:t>
            </a:r>
            <a:endParaRPr lang="nl-NL" altLang="nl-NL" sz="24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	43 </a:t>
            </a:r>
            <a:r>
              <a:rPr lang="nl-NL" altLang="nl-NL" sz="2400" b="1" dirty="0">
                <a:latin typeface="+mn-lt"/>
              </a:rPr>
              <a:t>L = </a:t>
            </a:r>
            <a:r>
              <a:rPr lang="nl-NL" altLang="nl-NL" sz="2400" b="1" dirty="0" smtClean="0">
                <a:latin typeface="+mn-lt"/>
              </a:rPr>
              <a:t>4,3</a:t>
            </a:r>
            <a:r>
              <a:rPr lang="nl-NL" altLang="nl-NL" sz="2400" b="1" dirty="0" smtClean="0"/>
              <a:t> </a:t>
            </a:r>
            <a:r>
              <a:rPr lang="nl-NL" altLang="nl-NL" sz="2400" b="1" dirty="0">
                <a:latin typeface="Calibri"/>
              </a:rPr>
              <a:t>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>
                <a:latin typeface="Calibri"/>
              </a:rPr>
              <a:t>7</a:t>
            </a:r>
            <a:r>
              <a:rPr lang="nl-NL" altLang="nl-NL" sz="2400" b="1" dirty="0" smtClean="0">
                <a:latin typeface="+mn-lt"/>
              </a:rPr>
              <a:t> </a:t>
            </a:r>
            <a:r>
              <a:rPr lang="nl-NL" altLang="nl-NL" sz="2400" b="1" dirty="0" err="1" smtClean="0">
                <a:latin typeface="+mn-lt"/>
              </a:rPr>
              <a:t>uL</a:t>
            </a:r>
            <a:r>
              <a:rPr lang="nl-NL" altLang="nl-NL" sz="2400" b="1" dirty="0">
                <a:latin typeface="+mn-lt"/>
              </a:rPr>
              <a:t>		</a:t>
            </a:r>
            <a:r>
              <a:rPr lang="nl-NL" altLang="nl-NL" sz="2400" b="1" dirty="0" smtClean="0">
                <a:latin typeface="+mn-lt"/>
              </a:rPr>
              <a:t>0,64 </a:t>
            </a:r>
            <a:r>
              <a:rPr lang="nl-NL" altLang="nl-NL" sz="2400" b="1" dirty="0">
                <a:latin typeface="+mn-lt"/>
              </a:rPr>
              <a:t>x 10</a:t>
            </a:r>
            <a:r>
              <a:rPr lang="nl-NL" altLang="nl-NL" sz="2400" b="1" baseline="30000" dirty="0">
                <a:latin typeface="+mn-lt"/>
              </a:rPr>
              <a:t>6 </a:t>
            </a:r>
            <a:r>
              <a:rPr lang="nl-NL" altLang="nl-NL" sz="2400" b="1" dirty="0">
                <a:latin typeface="+mn-lt"/>
              </a:rPr>
              <a:t>mm</a:t>
            </a:r>
            <a:r>
              <a:rPr lang="nl-NL" altLang="nl-NL" sz="2400" b="1" baseline="30000" dirty="0">
                <a:latin typeface="+mn-lt"/>
              </a:rPr>
              <a:t>3 </a:t>
            </a:r>
            <a:r>
              <a:rPr lang="nl-NL" altLang="nl-NL" sz="2400" b="1" dirty="0">
                <a:latin typeface="+mn-lt"/>
              </a:rPr>
              <a:t>= </a:t>
            </a:r>
            <a:r>
              <a:rPr lang="nl-NL" altLang="nl-NL" sz="2400" b="1" dirty="0" smtClean="0">
                <a:latin typeface="+mn-lt"/>
              </a:rPr>
              <a:t>6,4 </a:t>
            </a:r>
            <a:r>
              <a:rPr lang="nl-NL" altLang="nl-NL" sz="2400" b="1" dirty="0">
                <a:latin typeface="Calibri"/>
              </a:rPr>
              <a:t>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 smtClean="0">
                <a:latin typeface="Calibri"/>
              </a:rPr>
              <a:t>-1</a:t>
            </a:r>
            <a:r>
              <a:rPr lang="nl-NL" altLang="nl-NL" sz="2400" b="1" dirty="0" smtClean="0"/>
              <a:t> </a:t>
            </a:r>
            <a:r>
              <a:rPr lang="nl-NL" altLang="nl-NL" sz="2400" b="1" dirty="0" smtClean="0">
                <a:latin typeface="+mn-lt"/>
              </a:rPr>
              <a:t>L   </a:t>
            </a:r>
            <a:endParaRPr lang="nl-NL" altLang="nl-NL" sz="24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	18 </a:t>
            </a:r>
            <a:r>
              <a:rPr lang="nl-NL" altLang="nl-NL" sz="2400" b="1" dirty="0">
                <a:latin typeface="+mn-lt"/>
              </a:rPr>
              <a:t>kg = </a:t>
            </a:r>
            <a:r>
              <a:rPr lang="nl-NL" altLang="nl-NL" sz="2400" b="1" dirty="0" smtClean="0">
                <a:latin typeface="+mn-lt"/>
              </a:rPr>
              <a:t>1,8</a:t>
            </a:r>
            <a:r>
              <a:rPr lang="nl-NL" altLang="nl-NL" sz="2400" b="1" dirty="0">
                <a:latin typeface="Calibri"/>
              </a:rPr>
              <a:t> 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 smtClean="0">
                <a:latin typeface="Calibri"/>
              </a:rPr>
              <a:t>10</a:t>
            </a:r>
            <a:r>
              <a:rPr lang="nl-NL" altLang="nl-NL" sz="2400" b="1" dirty="0" smtClean="0">
                <a:latin typeface="+mn-lt"/>
              </a:rPr>
              <a:t> </a:t>
            </a:r>
            <a:r>
              <a:rPr lang="nl-NL" altLang="nl-NL" sz="2400" b="1" dirty="0" err="1" smtClean="0">
                <a:latin typeface="+mn-lt"/>
              </a:rPr>
              <a:t>ug</a:t>
            </a:r>
            <a:r>
              <a:rPr lang="nl-NL" altLang="nl-NL" sz="2400" b="1" dirty="0">
                <a:latin typeface="+mn-lt"/>
              </a:rPr>
              <a:t>		</a:t>
            </a:r>
            <a:r>
              <a:rPr lang="nl-NL" altLang="nl-NL" sz="2400" b="1" dirty="0" smtClean="0">
                <a:latin typeface="+mn-lt"/>
              </a:rPr>
              <a:t>17 </a:t>
            </a:r>
            <a:r>
              <a:rPr lang="nl-NL" altLang="nl-NL" sz="2400" b="1" dirty="0">
                <a:latin typeface="+mn-lt"/>
              </a:rPr>
              <a:t>L = </a:t>
            </a:r>
            <a:r>
              <a:rPr lang="nl-NL" altLang="nl-NL" sz="2400" b="1" dirty="0" smtClean="0">
                <a:latin typeface="+mn-lt"/>
              </a:rPr>
              <a:t>1,7 </a:t>
            </a:r>
            <a:r>
              <a:rPr lang="nl-NL" altLang="nl-NL" sz="2400" b="1" dirty="0">
                <a:latin typeface="Calibri"/>
              </a:rPr>
              <a:t>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>
                <a:latin typeface="Calibri"/>
              </a:rPr>
              <a:t>4</a:t>
            </a:r>
            <a:r>
              <a:rPr lang="nl-NL" altLang="nl-NL" sz="2400" b="1" dirty="0" smtClean="0"/>
              <a:t> </a:t>
            </a:r>
            <a:r>
              <a:rPr lang="nl-NL" altLang="nl-NL" sz="2400" b="1" dirty="0" smtClean="0">
                <a:latin typeface="+mn-lt"/>
              </a:rPr>
              <a:t>cm</a:t>
            </a:r>
            <a:r>
              <a:rPr lang="nl-NL" altLang="nl-NL" sz="2400" b="1" baseline="30000" dirty="0" smtClean="0">
                <a:latin typeface="+mn-lt"/>
              </a:rPr>
              <a:t>3</a:t>
            </a:r>
            <a:r>
              <a:rPr lang="nl-NL" altLang="nl-NL" sz="2400" b="1" dirty="0" smtClean="0">
                <a:latin typeface="+mn-lt"/>
              </a:rPr>
              <a:t>  </a:t>
            </a:r>
            <a:endParaRPr lang="nl-NL" altLang="nl-NL" sz="24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 dirty="0" smtClean="0">
                <a:latin typeface="+mn-lt"/>
              </a:rPr>
              <a:t>	30 </a:t>
            </a:r>
            <a:r>
              <a:rPr lang="nl-NL" altLang="nl-NL" sz="2400" b="1" dirty="0" err="1">
                <a:latin typeface="+mn-lt"/>
              </a:rPr>
              <a:t>mL</a:t>
            </a:r>
            <a:r>
              <a:rPr lang="nl-NL" altLang="nl-NL" sz="2400" b="1" dirty="0">
                <a:latin typeface="+mn-lt"/>
              </a:rPr>
              <a:t> = </a:t>
            </a:r>
            <a:r>
              <a:rPr lang="nl-NL" altLang="nl-NL" sz="2400" b="1" dirty="0" smtClean="0">
                <a:latin typeface="+mn-lt"/>
              </a:rPr>
              <a:t>3,0 </a:t>
            </a:r>
            <a:r>
              <a:rPr lang="nl-NL" altLang="nl-NL" sz="2400" b="1" dirty="0">
                <a:latin typeface="Calibri"/>
              </a:rPr>
              <a:t>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 smtClean="0">
                <a:latin typeface="Calibri"/>
              </a:rPr>
              <a:t>-2</a:t>
            </a:r>
            <a:r>
              <a:rPr lang="nl-NL" altLang="nl-NL" sz="2400" b="1" dirty="0" smtClean="0"/>
              <a:t> </a:t>
            </a:r>
            <a:r>
              <a:rPr lang="nl-NL" altLang="nl-NL" sz="2400" b="1" dirty="0" smtClean="0">
                <a:latin typeface="+mn-lt"/>
              </a:rPr>
              <a:t>dm</a:t>
            </a:r>
            <a:r>
              <a:rPr lang="nl-NL" altLang="nl-NL" sz="2400" b="1" baseline="30000" dirty="0" smtClean="0">
                <a:latin typeface="+mn-lt"/>
              </a:rPr>
              <a:t>3</a:t>
            </a:r>
            <a:r>
              <a:rPr lang="nl-NL" altLang="nl-NL" sz="2400" b="1" dirty="0" smtClean="0">
                <a:latin typeface="+mn-lt"/>
              </a:rPr>
              <a:t> </a:t>
            </a:r>
            <a:r>
              <a:rPr lang="nl-NL" altLang="nl-NL" sz="2400" b="1" dirty="0">
                <a:latin typeface="+mn-lt"/>
              </a:rPr>
              <a:t>	</a:t>
            </a:r>
            <a:r>
              <a:rPr lang="nl-NL" altLang="nl-NL" sz="2400" b="1" dirty="0" smtClean="0">
                <a:latin typeface="+mn-lt"/>
              </a:rPr>
              <a:t>12 </a:t>
            </a:r>
            <a:r>
              <a:rPr lang="nl-NL" altLang="nl-NL" sz="2400" b="1" dirty="0">
                <a:latin typeface="+mn-lt"/>
              </a:rPr>
              <a:t>ton = </a:t>
            </a:r>
            <a:r>
              <a:rPr lang="nl-NL" altLang="nl-NL" sz="2400" b="1" dirty="0" smtClean="0">
                <a:latin typeface="+mn-lt"/>
              </a:rPr>
              <a:t>1,2 </a:t>
            </a:r>
            <a:r>
              <a:rPr lang="nl-NL" altLang="nl-NL" sz="2400" b="1" dirty="0">
                <a:latin typeface="Calibri"/>
              </a:rPr>
              <a:t>· </a:t>
            </a:r>
            <a:r>
              <a:rPr lang="nl-NL" altLang="nl-NL" sz="2400" b="1" dirty="0" smtClean="0">
                <a:latin typeface="Calibri"/>
              </a:rPr>
              <a:t>10</a:t>
            </a:r>
            <a:r>
              <a:rPr lang="nl-NL" altLang="nl-NL" sz="2400" b="1" baseline="30000" dirty="0" smtClean="0">
                <a:latin typeface="Calibri"/>
              </a:rPr>
              <a:t>13</a:t>
            </a:r>
            <a:r>
              <a:rPr lang="nl-NL" altLang="nl-NL" sz="2400" b="1" dirty="0" smtClean="0"/>
              <a:t> </a:t>
            </a:r>
            <a:r>
              <a:rPr lang="nl-NL" altLang="nl-NL" sz="2400" b="1" dirty="0" err="1" smtClean="0">
                <a:latin typeface="+mn-lt"/>
              </a:rPr>
              <a:t>ug</a:t>
            </a:r>
            <a:endParaRPr lang="nl-NL" altLang="nl-NL" sz="24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 smtClean="0">
                <a:latin typeface="Comic Sans MS" pitchFamily="66" charset="0"/>
              </a:rPr>
              <a:t> </a:t>
            </a:r>
            <a:endParaRPr lang="nl-NL" altLang="nl-NL" sz="2400" dirty="0">
              <a:latin typeface="Comic Sans MS" pitchFamily="66" charset="0"/>
            </a:endParaRPr>
          </a:p>
        </p:txBody>
      </p:sp>
      <p:sp>
        <p:nvSpPr>
          <p:cNvPr id="26629" name="Tekstvak 4"/>
          <p:cNvSpPr txBox="1">
            <a:spLocks noChangeArrowheads="1"/>
          </p:cNvSpPr>
          <p:nvPr/>
        </p:nvSpPr>
        <p:spPr bwMode="auto">
          <a:xfrm>
            <a:off x="539552" y="1110456"/>
            <a:ext cx="735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   </a:t>
            </a:r>
            <a:r>
              <a:rPr lang="nl-NL" altLang="nl-NL" sz="2400" b="1">
                <a:sym typeface="Wingdings" pitchFamily="2" charset="2"/>
              </a:rPr>
              <a:t>x1000</a:t>
            </a: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         </a:t>
            </a:r>
            <a:r>
              <a:rPr lang="nl-NL" altLang="nl-NL" sz="2400" b="1"/>
              <a:t>/1000 </a:t>
            </a: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nl-NL" altLang="nl-NL" sz="2400" b="1">
                <a:solidFill>
                  <a:srgbClr val="FF0000"/>
                </a:solidFill>
              </a:rPr>
              <a:t> </a:t>
            </a:r>
            <a:r>
              <a:rPr lang="nl-NL" altLang="nl-NL" sz="2400" b="1">
                <a:solidFill>
                  <a:srgbClr val="FF0000"/>
                </a:solidFill>
                <a:sym typeface="Wingdings" pitchFamily="2" charset="2"/>
              </a:rPr>
              <a:t> </a:t>
            </a:r>
            <a:endParaRPr lang="nl-NL" altLang="nl-NL" sz="2400" b="1">
              <a:solidFill>
                <a:srgbClr val="FF0000"/>
              </a:solidFill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556661" y="549275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latin typeface="Calibri" pitchFamily="34" charset="0"/>
              </a:rPr>
              <a:t>§ </a:t>
            </a:r>
            <a:r>
              <a:rPr lang="nl-NL" altLang="nl-NL" sz="2800" b="1" dirty="0" smtClean="0">
                <a:latin typeface="Calibri" pitchFamily="34" charset="0"/>
              </a:rPr>
              <a:t>1.5 Massa, volume en dichtheid</a:t>
            </a:r>
            <a:endParaRPr lang="nl-NL" alt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310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§ 1.1 Mengsels en zuivere stoffen</a:t>
            </a:r>
            <a:endParaRPr lang="nl-NL" altLang="nl-NL" sz="2800" b="1"/>
          </a:p>
        </p:txBody>
      </p:sp>
      <p:sp>
        <p:nvSpPr>
          <p:cNvPr id="4099" name="Tekstvak 4"/>
          <p:cNvSpPr txBox="1">
            <a:spLocks noChangeArrowheads="1"/>
          </p:cNvSpPr>
          <p:nvPr/>
        </p:nvSpPr>
        <p:spPr bwMode="auto">
          <a:xfrm>
            <a:off x="684213" y="1141413"/>
            <a:ext cx="7343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Scheiden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Een mengsel kun je scheiden in de afzonderlijke zuivere stoffen door scheidingsmethoden: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60575"/>
            <a:ext cx="34925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34940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806950"/>
            <a:ext cx="35845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kstvak 5"/>
          <p:cNvSpPr txBox="1">
            <a:spLocks noChangeArrowheads="1"/>
          </p:cNvSpPr>
          <p:nvPr/>
        </p:nvSpPr>
        <p:spPr bwMode="auto">
          <a:xfrm>
            <a:off x="792163" y="3721100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Indampen</a:t>
            </a:r>
            <a:r>
              <a:rPr lang="nl-NL" altLang="nl-NL" sz="2000"/>
              <a:t> </a:t>
            </a:r>
          </a:p>
        </p:txBody>
      </p:sp>
      <p:sp>
        <p:nvSpPr>
          <p:cNvPr id="4104" name="Tekstvak 9"/>
          <p:cNvSpPr txBox="1">
            <a:spLocks noChangeArrowheads="1"/>
          </p:cNvSpPr>
          <p:nvPr/>
        </p:nvSpPr>
        <p:spPr bwMode="auto">
          <a:xfrm>
            <a:off x="4995863" y="5157788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Destilleren </a:t>
            </a:r>
            <a:r>
              <a:rPr lang="nl-NL" altLang="nl-NL" sz="2000"/>
              <a:t> </a:t>
            </a:r>
          </a:p>
        </p:txBody>
      </p:sp>
      <p:sp>
        <p:nvSpPr>
          <p:cNvPr id="4105" name="Tekstvak 11"/>
          <p:cNvSpPr txBox="1">
            <a:spLocks noChangeArrowheads="1"/>
          </p:cNvSpPr>
          <p:nvPr/>
        </p:nvSpPr>
        <p:spPr bwMode="auto">
          <a:xfrm>
            <a:off x="811213" y="6307138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Bezinken  </a:t>
            </a:r>
            <a:r>
              <a:rPr lang="nl-NL" altLang="nl-NL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7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217488" y="1298143"/>
            <a:ext cx="864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1.24	A. Dichtheid = massa / volume		ρ = m / V</a:t>
            </a: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116013" y="1758518"/>
            <a:ext cx="732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B. Massa = dichtheid x volume		m = ρ x V</a:t>
            </a: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116013" y="2191906"/>
            <a:ext cx="8353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C. Volume = massa / dichtheid		V = m / ρ</a:t>
            </a: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17488" y="2961843"/>
            <a:ext cx="8497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1.25	A. 0,003 : 7 x 10</a:t>
            </a:r>
            <a:r>
              <a:rPr lang="nl-NL" altLang="nl-NL" sz="2400" baseline="30000"/>
              <a:t>4</a:t>
            </a:r>
            <a:r>
              <a:rPr lang="nl-NL" altLang="nl-NL" sz="2400"/>
              <a:t> = 	3 x 10</a:t>
            </a:r>
            <a:r>
              <a:rPr lang="nl-NL" altLang="nl-NL" sz="2400" baseline="30000"/>
              <a:t>–3</a:t>
            </a:r>
            <a:r>
              <a:rPr lang="nl-NL" altLang="nl-NL" sz="2400"/>
              <a:t> : 7 x 10</a:t>
            </a:r>
            <a:r>
              <a:rPr lang="nl-NL" altLang="nl-NL" sz="2400" baseline="30000"/>
              <a:t>4</a:t>
            </a:r>
            <a:r>
              <a:rPr lang="nl-NL" altLang="nl-NL" sz="2400"/>
              <a:t> = 0,43 x 10 </a:t>
            </a:r>
            <a:r>
              <a:rPr lang="nl-NL" altLang="nl-NL" sz="2400" baseline="30000"/>
              <a:t>–7</a:t>
            </a:r>
            <a:r>
              <a:rPr lang="nl-NL" altLang="nl-NL" sz="2400"/>
              <a:t>	= 4,3 x 10</a:t>
            </a:r>
            <a:r>
              <a:rPr lang="nl-NL" altLang="nl-NL" sz="2400" baseline="30000"/>
              <a:t>–8</a:t>
            </a:r>
            <a:r>
              <a:rPr lang="nl-NL" altLang="nl-NL" sz="2400"/>
              <a:t> = 4 x 10</a:t>
            </a:r>
            <a:r>
              <a:rPr lang="nl-NL" altLang="nl-NL" sz="2400" baseline="30000"/>
              <a:t>-8</a:t>
            </a:r>
            <a:endParaRPr lang="nl-NL" altLang="nl-NL" sz="2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139825" y="3812743"/>
            <a:ext cx="7304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B. 2,3 x 10</a:t>
            </a:r>
            <a:r>
              <a:rPr lang="nl-NL" altLang="nl-NL" sz="2400" baseline="30000"/>
              <a:t>3</a:t>
            </a:r>
            <a:r>
              <a:rPr lang="nl-NL" altLang="nl-NL" sz="2400"/>
              <a:t> x 4,6 x 10</a:t>
            </a:r>
            <a:r>
              <a:rPr lang="nl-NL" altLang="nl-NL" sz="2400" baseline="30000"/>
              <a:t>–2</a:t>
            </a:r>
            <a:r>
              <a:rPr lang="nl-NL" altLang="nl-NL" sz="2400"/>
              <a:t> = 10,58 x 10</a:t>
            </a:r>
            <a:r>
              <a:rPr lang="nl-NL" altLang="nl-NL" sz="2400" baseline="30000"/>
              <a:t>1</a:t>
            </a:r>
            <a:r>
              <a:rPr lang="nl-NL" altLang="nl-NL" sz="2400"/>
              <a:t> = 1,058 x 10</a:t>
            </a:r>
            <a:r>
              <a:rPr lang="nl-NL" altLang="nl-NL" sz="2400" baseline="30000"/>
              <a:t>2</a:t>
            </a:r>
            <a:r>
              <a:rPr lang="nl-NL" altLang="nl-NL" sz="2400"/>
              <a:t> = 1,1 x 10</a:t>
            </a:r>
            <a:r>
              <a:rPr lang="nl-NL" altLang="nl-NL" sz="2400" baseline="30000"/>
              <a:t>2</a:t>
            </a:r>
            <a:endParaRPr lang="nl-NL" altLang="nl-NL" sz="2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139825" y="4644593"/>
            <a:ext cx="739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C. (4,5 x 10</a:t>
            </a:r>
            <a:r>
              <a:rPr lang="nl-NL" altLang="nl-NL" sz="2400" baseline="30000"/>
              <a:t>–3</a:t>
            </a:r>
            <a:r>
              <a:rPr lang="nl-NL" altLang="nl-NL" sz="2400"/>
              <a:t>) : (1,75 x 10</a:t>
            </a:r>
            <a:r>
              <a:rPr lang="nl-NL" altLang="nl-NL" sz="2400" baseline="30000"/>
              <a:t>–6</a:t>
            </a:r>
            <a:r>
              <a:rPr lang="nl-NL" altLang="nl-NL" sz="2400"/>
              <a:t>) = 2,57 x 10</a:t>
            </a:r>
            <a:r>
              <a:rPr lang="nl-NL" altLang="nl-NL" sz="2400" baseline="30000"/>
              <a:t>3</a:t>
            </a:r>
            <a:r>
              <a:rPr lang="nl-NL" altLang="nl-NL" sz="2400"/>
              <a:t> = 2,6 x 10</a:t>
            </a:r>
            <a:r>
              <a:rPr lang="nl-NL" altLang="nl-NL" sz="2400" baseline="30000"/>
              <a:t>3</a:t>
            </a:r>
            <a:endParaRPr lang="nl-NL" altLang="nl-NL" sz="2400"/>
          </a:p>
        </p:txBody>
      </p:sp>
    </p:spTree>
    <p:extLst>
      <p:ext uri="{BB962C8B-B14F-4D97-AF65-F5344CB8AC3E}">
        <p14:creationId xmlns:p14="http://schemas.microsoft.com/office/powerpoint/2010/main" val="28270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kstvak 3"/>
          <p:cNvSpPr txBox="1">
            <a:spLocks noChangeArrowheads="1"/>
          </p:cNvSpPr>
          <p:nvPr/>
        </p:nvSpPr>
        <p:spPr bwMode="auto">
          <a:xfrm>
            <a:off x="744538" y="727075"/>
            <a:ext cx="1296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1.27</a:t>
            </a:r>
          </a:p>
        </p:txBody>
      </p:sp>
      <p:sp>
        <p:nvSpPr>
          <p:cNvPr id="28675" name="Tekstvak 4"/>
          <p:cNvSpPr txBox="1">
            <a:spLocks noChangeArrowheads="1"/>
          </p:cNvSpPr>
          <p:nvPr/>
        </p:nvSpPr>
        <p:spPr bwMode="auto">
          <a:xfrm>
            <a:off x="744538" y="1341438"/>
            <a:ext cx="51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A</a:t>
            </a:r>
          </a:p>
        </p:txBody>
      </p:sp>
      <p:sp>
        <p:nvSpPr>
          <p:cNvPr id="28676" name="Tekstvak 5"/>
          <p:cNvSpPr txBox="1">
            <a:spLocks noChangeArrowheads="1"/>
          </p:cNvSpPr>
          <p:nvPr/>
        </p:nvSpPr>
        <p:spPr bwMode="auto">
          <a:xfrm>
            <a:off x="1258888" y="1341438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18,2 ml =</a:t>
            </a:r>
          </a:p>
        </p:txBody>
      </p:sp>
      <p:sp>
        <p:nvSpPr>
          <p:cNvPr id="28677" name="Tekstvak 6"/>
          <p:cNvSpPr txBox="1">
            <a:spLocks noChangeArrowheads="1"/>
          </p:cNvSpPr>
          <p:nvPr/>
        </p:nvSpPr>
        <p:spPr bwMode="auto">
          <a:xfrm>
            <a:off x="2771775" y="1341438"/>
            <a:ext cx="165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0,0182 L = </a:t>
            </a:r>
          </a:p>
        </p:txBody>
      </p:sp>
      <p:sp>
        <p:nvSpPr>
          <p:cNvPr id="28678" name="Tekstvak 7"/>
          <p:cNvSpPr txBox="1">
            <a:spLocks noChangeArrowheads="1"/>
          </p:cNvSpPr>
          <p:nvPr/>
        </p:nvSpPr>
        <p:spPr bwMode="auto">
          <a:xfrm>
            <a:off x="4427538" y="1341438"/>
            <a:ext cx="201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1,82 </a:t>
            </a:r>
            <a:r>
              <a:rPr lang="nl-NL" altLang="nl-NL" sz="2400">
                <a:latin typeface="Calibri" pitchFamily="34" charset="0"/>
              </a:rPr>
              <a:t>· 10</a:t>
            </a:r>
            <a:r>
              <a:rPr lang="nl-NL" altLang="nl-NL" sz="2400" baseline="30000">
                <a:latin typeface="Calibri" pitchFamily="34" charset="0"/>
              </a:rPr>
              <a:t>-2</a:t>
            </a:r>
            <a:r>
              <a:rPr lang="nl-NL" altLang="nl-NL" sz="2400">
                <a:latin typeface="Calibri" pitchFamily="34" charset="0"/>
              </a:rPr>
              <a:t>  L</a:t>
            </a:r>
            <a:endParaRPr lang="nl-NL" altLang="nl-NL" sz="2400"/>
          </a:p>
        </p:txBody>
      </p:sp>
      <p:sp>
        <p:nvSpPr>
          <p:cNvPr id="28679" name="Tekstvak 8"/>
          <p:cNvSpPr txBox="1">
            <a:spLocks noChangeArrowheads="1"/>
          </p:cNvSpPr>
          <p:nvPr/>
        </p:nvSpPr>
        <p:spPr bwMode="auto">
          <a:xfrm>
            <a:off x="744538" y="1916113"/>
            <a:ext cx="51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B</a:t>
            </a:r>
          </a:p>
        </p:txBody>
      </p:sp>
      <p:sp>
        <p:nvSpPr>
          <p:cNvPr id="10" name="Tekstvak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1916832"/>
            <a:ext cx="2088232" cy="461665"/>
          </a:xfrm>
          <a:prstGeom prst="rect">
            <a:avLst/>
          </a:prstGeom>
          <a:blipFill rotWithShape="1">
            <a:blip r:embed="rId2"/>
            <a:stretch>
              <a:fillRect l="-4678" t="-9211" b="-30263"/>
            </a:stretch>
          </a:blipFill>
        </p:spPr>
        <p:txBody>
          <a:bodyPr/>
          <a:lstStyle/>
          <a:p>
            <a:pPr>
              <a:defRPr/>
            </a:pPr>
            <a:r>
              <a:rPr lang="nl-NL">
                <a:noFill/>
              </a:rPr>
              <a:t> </a:t>
            </a:r>
          </a:p>
        </p:txBody>
      </p:sp>
      <p:sp>
        <p:nvSpPr>
          <p:cNvPr id="28681" name="Tekstvak 10"/>
          <p:cNvSpPr txBox="1">
            <a:spLocks noChangeArrowheads="1"/>
          </p:cNvSpPr>
          <p:nvPr/>
        </p:nvSpPr>
        <p:spPr bwMode="auto">
          <a:xfrm>
            <a:off x="2771775" y="19161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0,022 g = </a:t>
            </a:r>
          </a:p>
        </p:txBody>
      </p:sp>
      <p:sp>
        <p:nvSpPr>
          <p:cNvPr id="28682" name="Tekstvak 11"/>
          <p:cNvSpPr txBox="1">
            <a:spLocks noChangeArrowheads="1"/>
          </p:cNvSpPr>
          <p:nvPr/>
        </p:nvSpPr>
        <p:spPr bwMode="auto">
          <a:xfrm>
            <a:off x="4427538" y="19161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2,2 </a:t>
            </a:r>
            <a:r>
              <a:rPr lang="nl-NL" altLang="nl-NL" sz="2400">
                <a:latin typeface="Calibri" pitchFamily="34" charset="0"/>
              </a:rPr>
              <a:t>· 10</a:t>
            </a:r>
            <a:r>
              <a:rPr lang="nl-NL" altLang="nl-NL" sz="2400" baseline="30000">
                <a:latin typeface="Calibri" pitchFamily="34" charset="0"/>
              </a:rPr>
              <a:t>-2</a:t>
            </a:r>
            <a:r>
              <a:rPr lang="nl-NL" altLang="nl-NL" sz="2400">
                <a:latin typeface="Calibri" pitchFamily="34" charset="0"/>
              </a:rPr>
              <a:t>  g</a:t>
            </a:r>
            <a:endParaRPr lang="nl-NL" altLang="nl-NL" sz="2400"/>
          </a:p>
        </p:txBody>
      </p:sp>
      <p:sp>
        <p:nvSpPr>
          <p:cNvPr id="28683" name="Tekstvak 12"/>
          <p:cNvSpPr txBox="1">
            <a:spLocks noChangeArrowheads="1"/>
          </p:cNvSpPr>
          <p:nvPr/>
        </p:nvSpPr>
        <p:spPr bwMode="auto">
          <a:xfrm>
            <a:off x="744538" y="2565400"/>
            <a:ext cx="51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C</a:t>
            </a:r>
          </a:p>
        </p:txBody>
      </p:sp>
      <p:sp>
        <p:nvSpPr>
          <p:cNvPr id="28684" name="Tekstvak 13"/>
          <p:cNvSpPr txBox="1">
            <a:spLocks noChangeArrowheads="1"/>
          </p:cNvSpPr>
          <p:nvPr/>
        </p:nvSpPr>
        <p:spPr bwMode="auto">
          <a:xfrm>
            <a:off x="1258888" y="256540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2,3 dm</a:t>
            </a:r>
            <a:r>
              <a:rPr lang="nl-NL" altLang="nl-NL" sz="2400" baseline="30000"/>
              <a:t>3 </a:t>
            </a:r>
            <a:r>
              <a:rPr lang="nl-NL" altLang="nl-NL" sz="2400"/>
              <a:t>=</a:t>
            </a:r>
          </a:p>
        </p:txBody>
      </p:sp>
      <p:sp>
        <p:nvSpPr>
          <p:cNvPr id="28685" name="Tekstvak 14"/>
          <p:cNvSpPr txBox="1">
            <a:spLocks noChangeArrowheads="1"/>
          </p:cNvSpPr>
          <p:nvPr/>
        </p:nvSpPr>
        <p:spPr bwMode="auto">
          <a:xfrm>
            <a:off x="2771775" y="2565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2,3 L  </a:t>
            </a:r>
          </a:p>
        </p:txBody>
      </p:sp>
      <p:sp>
        <p:nvSpPr>
          <p:cNvPr id="28686" name="Tekstvak 16"/>
          <p:cNvSpPr txBox="1">
            <a:spLocks noChangeArrowheads="1"/>
          </p:cNvSpPr>
          <p:nvPr/>
        </p:nvSpPr>
        <p:spPr bwMode="auto">
          <a:xfrm>
            <a:off x="744538" y="3141663"/>
            <a:ext cx="51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844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164388" y="476250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>
                <a:solidFill>
                  <a:srgbClr val="FF0000"/>
                </a:solidFill>
                <a:latin typeface="Comic Sans MS" pitchFamily="66" charset="0"/>
              </a:rPr>
              <a:t>§ 1.6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>
                <a:latin typeface="Comic Sans MS" pitchFamily="66" charset="0"/>
              </a:rPr>
              <a:t>Gehalten 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latin typeface="Comic Sans MS" pitchFamily="66" charset="0"/>
              </a:rPr>
              <a:t>In het dagelijks leven kom je meestal mengsels tegen i.p.v. zuivere stoffen</a:t>
            </a:r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>
            <a:off x="5508625" y="1773238"/>
            <a:ext cx="1511300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7019925" y="1916113"/>
            <a:ext cx="15843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>
                <a:solidFill>
                  <a:srgbClr val="FF0000"/>
                </a:solidFill>
                <a:latin typeface="Comic Sans MS" pitchFamily="66" charset="0"/>
              </a:rPr>
              <a:t>Frisdrank Wijn         Brood        Plastic     Benzine  etc…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1187450" y="2060575"/>
            <a:ext cx="2016125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3203575" y="2060575"/>
            <a:ext cx="13684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>
                <a:solidFill>
                  <a:srgbClr val="FF0000"/>
                </a:solidFill>
                <a:latin typeface="Comic Sans MS" pitchFamily="66" charset="0"/>
              </a:rPr>
              <a:t>Zuurstof       Chloor       IJzer   Goud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539750" y="3500438"/>
            <a:ext cx="741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latin typeface="Comic Sans MS" pitchFamily="66" charset="0"/>
              </a:rPr>
              <a:t>Van een liter coca cola kan je bijvoorbeeld bepalen wat het gehalte suiker is</a:t>
            </a:r>
            <a:r>
              <a:rPr lang="nl-NL" altLang="nl-NL" sz="2400"/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nl-NL" altLang="nl-NL" sz="2000" b="1">
                <a:latin typeface="Comic Sans MS" pitchFamily="66" charset="0"/>
              </a:rPr>
              <a:t>Aantal gram stof per 100g mengsel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nl-NL" altLang="nl-NL" sz="2000" b="1">
                <a:latin typeface="Comic Sans MS" pitchFamily="66" charset="0"/>
              </a:rPr>
              <a:t>Aantal gram stof per 100ml mengsel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nl-NL" altLang="nl-NL" sz="2000" b="1">
                <a:latin typeface="Comic Sans MS" pitchFamily="66" charset="0"/>
              </a:rPr>
              <a:t>Massapercentage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nl-NL" altLang="nl-NL" sz="2000" b="1">
                <a:latin typeface="Comic Sans MS" pitchFamily="66" charset="0"/>
              </a:rPr>
              <a:t>Volumepercentage</a:t>
            </a:r>
          </a:p>
        </p:txBody>
      </p:sp>
    </p:spTree>
    <p:extLst>
      <p:ext uri="{BB962C8B-B14F-4D97-AF65-F5344CB8AC3E}">
        <p14:creationId xmlns:p14="http://schemas.microsoft.com/office/powerpoint/2010/main" val="15980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164388" y="476250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>
                <a:solidFill>
                  <a:srgbClr val="FF0000"/>
                </a:solidFill>
                <a:latin typeface="Comic Sans MS" pitchFamily="66" charset="0"/>
              </a:rPr>
              <a:t>§ 1.6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>
                <a:latin typeface="Comic Sans MS" pitchFamily="66" charset="0"/>
              </a:rPr>
              <a:t>Gehalten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latin typeface="Comic Sans MS" pitchFamily="66" charset="0"/>
              </a:rPr>
              <a:t>Massapercentage =      massa deel                                        .                                 massa geheel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059113" y="141287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/>
              <a:t>__________</a:t>
            </a: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4932363" y="162877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latin typeface="Comic Sans MS" pitchFamily="66" charset="0"/>
              </a:rPr>
              <a:t>X 100%</a:t>
            </a: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539750" y="3789363"/>
            <a:ext cx="4752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latin typeface="Comic Sans MS" pitchFamily="66" charset="0"/>
              </a:rPr>
              <a:t>Volumepercentage =      volume deel                                        .                                   volume geheel</a:t>
            </a: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3059113" y="37893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/>
              <a:t>  __________</a:t>
            </a: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4932363" y="4005263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latin typeface="Comic Sans MS" pitchFamily="66" charset="0"/>
              </a:rPr>
              <a:t> X 100%</a:t>
            </a: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539750" y="2349500"/>
            <a:ext cx="81359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1L Coca cola (= 1,1kg) bevat 24g suiker. Hoeveel % suiker bevat de Coca cola?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Massapercentage = (24g / 1,1 x 10</a:t>
            </a:r>
            <a:r>
              <a:rPr lang="nl-NL" altLang="nl-NL" sz="2000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) x 100% = 2,2% suiker </a:t>
            </a: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611188" y="4437063"/>
            <a:ext cx="81359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Een glas bier (0,2L) bevat 8ml alcohol. Bereken hoeveel % alcohol in een glas bier zit.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Volumepercentage = (8ml / 200ml) x 100%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Volumepercentage = 4% alcohol</a:t>
            </a:r>
          </a:p>
        </p:txBody>
      </p:sp>
    </p:spTree>
    <p:extLst>
      <p:ext uri="{BB962C8B-B14F-4D97-AF65-F5344CB8AC3E}">
        <p14:creationId xmlns:p14="http://schemas.microsoft.com/office/powerpoint/2010/main" val="25382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164388" y="476250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>
                <a:solidFill>
                  <a:srgbClr val="FF0000"/>
                </a:solidFill>
                <a:latin typeface="Comic Sans MS" pitchFamily="66" charset="0"/>
              </a:rPr>
              <a:t>§ 1.6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>
                <a:latin typeface="Comic Sans MS" pitchFamily="66" charset="0"/>
              </a:rPr>
              <a:t>Gehalten 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68313" y="1268413"/>
            <a:ext cx="813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Comic Sans MS" pitchFamily="66" charset="0"/>
              </a:rPr>
              <a:t>Toxicologie: de leer van de vergiften / gifstoffen</a:t>
            </a:r>
            <a:r>
              <a:rPr lang="nl-NL" altLang="nl-NL" sz="20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611188" y="1844675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b="1">
                <a:latin typeface="Comic Sans MS" pitchFamily="66" charset="0"/>
              </a:rPr>
              <a:t>ADI-waarde: </a:t>
            </a:r>
            <a:r>
              <a:rPr lang="nl-NL" altLang="nl-NL" sz="2400">
                <a:latin typeface="Comic Sans MS" pitchFamily="66" charset="0"/>
              </a:rPr>
              <a:t>Aanvaardbare Dagelijkse Inname</a:t>
            </a:r>
            <a:br>
              <a:rPr lang="nl-NL" altLang="nl-NL" sz="2400">
                <a:latin typeface="Comic Sans MS" pitchFamily="66" charset="0"/>
              </a:rPr>
            </a:br>
            <a:r>
              <a:rPr lang="nl-NL" altLang="nl-NL" sz="2400" b="1">
                <a:latin typeface="Comic Sans MS" pitchFamily="66" charset="0"/>
              </a:rPr>
              <a:t>MAC-waarde:</a:t>
            </a:r>
            <a:r>
              <a:rPr lang="nl-NL" altLang="nl-NL" sz="2400">
                <a:latin typeface="Comic Sans MS" pitchFamily="66" charset="0"/>
              </a:rPr>
              <a:t> Maximaal aanvaardbare Concentratie</a:t>
            </a:r>
          </a:p>
        </p:txBody>
      </p:sp>
      <p:pic>
        <p:nvPicPr>
          <p:cNvPr id="31750" name="Picture 17" descr="media_xl_77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5975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8"/>
          <p:cNvSpPr txBox="1">
            <a:spLocks noChangeArrowheads="1"/>
          </p:cNvSpPr>
          <p:nvPr/>
        </p:nvSpPr>
        <p:spPr bwMode="auto">
          <a:xfrm>
            <a:off x="611188" y="6165850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>
                <a:latin typeface="Comic Sans MS" pitchFamily="66" charset="0"/>
              </a:rPr>
              <a:t>Brandweer meet de MAC-waarde van gevaarlijke stoffen.</a:t>
            </a:r>
          </a:p>
        </p:txBody>
      </p:sp>
    </p:spTree>
    <p:extLst>
      <p:ext uri="{BB962C8B-B14F-4D97-AF65-F5344CB8AC3E}">
        <p14:creationId xmlns:p14="http://schemas.microsoft.com/office/powerpoint/2010/main" val="13938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vak 50"/>
          <p:cNvSpPr txBox="1">
            <a:spLocks noChangeArrowheads="1"/>
          </p:cNvSpPr>
          <p:nvPr/>
        </p:nvSpPr>
        <p:spPr bwMode="auto">
          <a:xfrm>
            <a:off x="323528" y="1143665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1.35</a:t>
            </a:r>
            <a:endParaRPr lang="nl-NL" alt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0" y="162529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A</a:t>
            </a:r>
            <a:r>
              <a:rPr lang="nl-NL" sz="2800" dirty="0"/>
              <a:t>. Massadeel = massapercentage x massa geheel x 100</a:t>
            </a:r>
            <a:r>
              <a:rPr lang="nl-NL" sz="2800" dirty="0" smtClean="0"/>
              <a:t>%</a:t>
            </a:r>
            <a:endParaRPr lang="nl-NL" sz="2800" dirty="0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23528" y="2708920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1.36</a:t>
            </a:r>
            <a:endParaRPr lang="nl-NL" alt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-400356" y="3293695"/>
            <a:ext cx="954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800" dirty="0" smtClean="0"/>
              <a:t>A. Volume ethanol C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H</a:t>
            </a:r>
            <a:r>
              <a:rPr lang="nl-NL" sz="2800" baseline="-25000" dirty="0" smtClean="0"/>
              <a:t>6</a:t>
            </a:r>
            <a:r>
              <a:rPr lang="nl-NL" sz="2800" dirty="0" smtClean="0"/>
              <a:t>O = 1,3 ton = 1,3 </a:t>
            </a:r>
            <a:r>
              <a:rPr lang="nl-NL" sz="2800" dirty="0" smtClean="0">
                <a:latin typeface="Calibri"/>
              </a:rPr>
              <a:t>·</a:t>
            </a:r>
            <a:r>
              <a:rPr lang="nl-NL" sz="2800" dirty="0" smtClean="0"/>
              <a:t> 10</a:t>
            </a:r>
            <a:r>
              <a:rPr lang="nl-NL" sz="2800" baseline="30000" dirty="0" smtClean="0"/>
              <a:t>3</a:t>
            </a:r>
            <a:r>
              <a:rPr lang="nl-NL" sz="2800" dirty="0" smtClean="0"/>
              <a:t>kg</a:t>
            </a:r>
            <a:endParaRPr lang="nl-NL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6444208" y="568914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0,0041%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2150928"/>
            <a:ext cx="961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B. Volumedeel = volumepercentage x volume geheel x 100%</a:t>
            </a:r>
          </a:p>
        </p:txBody>
      </p:sp>
      <p:sp>
        <p:nvSpPr>
          <p:cNvPr id="6" name="Rechthoek 5"/>
          <p:cNvSpPr/>
          <p:nvPr/>
        </p:nvSpPr>
        <p:spPr>
          <a:xfrm>
            <a:off x="179512" y="3816915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2800" dirty="0" smtClean="0"/>
              <a:t>Volume </a:t>
            </a:r>
            <a:r>
              <a:rPr lang="en-GB" sz="2800" dirty="0"/>
              <a:t>water H</a:t>
            </a:r>
            <a:r>
              <a:rPr lang="en-GB" sz="2800" baseline="-25000" dirty="0"/>
              <a:t>2</a:t>
            </a:r>
            <a:r>
              <a:rPr lang="en-GB" sz="2800" dirty="0"/>
              <a:t>O </a:t>
            </a:r>
            <a:r>
              <a:rPr lang="en-GB" sz="2800" dirty="0" smtClean="0"/>
              <a:t>= </a:t>
            </a:r>
            <a:r>
              <a:rPr lang="en-GB" sz="2800" dirty="0"/>
              <a:t>3,2 x 10.000m</a:t>
            </a:r>
            <a:r>
              <a:rPr lang="en-GB" sz="2800" baseline="30000" dirty="0"/>
              <a:t>2 </a:t>
            </a:r>
            <a:r>
              <a:rPr lang="en-GB" sz="2800" dirty="0"/>
              <a:t>x 1,0m = 3,2 </a:t>
            </a:r>
            <a:r>
              <a:rPr lang="nl-NL" sz="2800" dirty="0"/>
              <a:t>·</a:t>
            </a:r>
            <a:r>
              <a:rPr lang="en-GB" sz="2800" dirty="0"/>
              <a:t> 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4</a:t>
            </a:r>
            <a:r>
              <a:rPr lang="en-GB" sz="2800" dirty="0" smtClean="0"/>
              <a:t>m</a:t>
            </a:r>
            <a:r>
              <a:rPr lang="en-GB" sz="2800" baseline="30000" dirty="0" smtClean="0"/>
              <a:t>3</a:t>
            </a:r>
            <a:endParaRPr lang="nl-NL" sz="4000" dirty="0"/>
          </a:p>
        </p:txBody>
      </p:sp>
      <p:sp>
        <p:nvSpPr>
          <p:cNvPr id="7" name="Rechthoek 6"/>
          <p:cNvSpPr/>
          <p:nvPr/>
        </p:nvSpPr>
        <p:spPr>
          <a:xfrm>
            <a:off x="323528" y="4340135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 1m</a:t>
            </a:r>
            <a:r>
              <a:rPr lang="en-GB" sz="2800" baseline="30000" dirty="0"/>
              <a:t>3</a:t>
            </a:r>
            <a:r>
              <a:rPr lang="en-GB" sz="2800" dirty="0"/>
              <a:t> H</a:t>
            </a:r>
            <a:r>
              <a:rPr lang="en-GB" sz="2800" baseline="-25000" dirty="0"/>
              <a:t>2</a:t>
            </a:r>
            <a:r>
              <a:rPr lang="en-GB" sz="2800" dirty="0"/>
              <a:t>O = 1000kg  </a:t>
            </a:r>
            <a:r>
              <a:rPr lang="en-GB" sz="2800" dirty="0">
                <a:sym typeface="Wingdings"/>
              </a:rPr>
              <a:t></a:t>
            </a:r>
            <a:r>
              <a:rPr lang="en-GB" sz="2800" dirty="0"/>
              <a:t>  3,2 </a:t>
            </a:r>
            <a:r>
              <a:rPr lang="nl-NL" sz="2800" dirty="0"/>
              <a:t>·</a:t>
            </a:r>
            <a:r>
              <a:rPr lang="en-GB" sz="2800" dirty="0"/>
              <a:t> 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4</a:t>
            </a:r>
            <a:r>
              <a:rPr lang="en-GB" sz="2800" dirty="0" smtClean="0"/>
              <a:t> </a:t>
            </a:r>
            <a:r>
              <a:rPr lang="nl-NL" sz="2800" dirty="0"/>
              <a:t>·</a:t>
            </a:r>
            <a:r>
              <a:rPr lang="en-GB" sz="2800" dirty="0"/>
              <a:t> 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 kg = 3,2 </a:t>
            </a:r>
            <a:r>
              <a:rPr lang="nl-NL" sz="2800" dirty="0"/>
              <a:t>·</a:t>
            </a:r>
            <a:r>
              <a:rPr lang="en-GB" sz="2800" dirty="0"/>
              <a:t> 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7</a:t>
            </a:r>
            <a:r>
              <a:rPr lang="en-GB" sz="2800" dirty="0" smtClean="0"/>
              <a:t> kg    </a:t>
            </a:r>
            <a:endParaRPr lang="nl-NL" sz="4000" dirty="0"/>
          </a:p>
          <a:p>
            <a:r>
              <a:rPr lang="en-GB" dirty="0"/>
              <a:t>	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377280" y="49966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800" dirty="0" err="1"/>
              <a:t>Massapercentage</a:t>
            </a:r>
            <a:r>
              <a:rPr lang="en-GB" sz="2800" dirty="0"/>
              <a:t> =   </a:t>
            </a:r>
            <a:r>
              <a:rPr lang="en-GB" sz="2800" u="sng" dirty="0"/>
              <a:t> 1,3 </a:t>
            </a:r>
            <a:r>
              <a:rPr lang="nl-NL" sz="2800" u="sng" dirty="0"/>
              <a:t>·</a:t>
            </a:r>
            <a:r>
              <a:rPr lang="en-GB" sz="2800" u="sng" dirty="0"/>
              <a:t> 10</a:t>
            </a:r>
            <a:r>
              <a:rPr lang="en-GB" sz="2800" u="sng" baseline="30000" dirty="0"/>
              <a:t>3</a:t>
            </a:r>
            <a:r>
              <a:rPr lang="en-GB" sz="2800" u="sng" dirty="0"/>
              <a:t>kg </a:t>
            </a:r>
            <a:r>
              <a:rPr lang="en-GB" sz="2800" dirty="0"/>
              <a:t> x 100% = 4,1 </a:t>
            </a:r>
            <a:r>
              <a:rPr lang="nl-NL" sz="2800" dirty="0"/>
              <a:t>·</a:t>
            </a:r>
            <a:r>
              <a:rPr lang="en-GB" sz="2800" dirty="0"/>
              <a:t> 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-3</a:t>
            </a:r>
            <a:r>
              <a:rPr lang="en-GB" sz="2800" dirty="0" smtClean="0"/>
              <a:t>%</a:t>
            </a:r>
            <a:endParaRPr lang="nl-NL" sz="4000" dirty="0"/>
          </a:p>
          <a:p>
            <a:r>
              <a:rPr lang="en-GB" sz="2800" dirty="0"/>
              <a:t>                                    </a:t>
            </a:r>
            <a:r>
              <a:rPr lang="en-GB" sz="2800" dirty="0" smtClean="0"/>
              <a:t>   </a:t>
            </a:r>
            <a:r>
              <a:rPr lang="en-GB" sz="2800" dirty="0"/>
              <a:t>3,2 </a:t>
            </a:r>
            <a:r>
              <a:rPr lang="nl-NL" sz="2800" dirty="0"/>
              <a:t>· </a:t>
            </a:r>
            <a:r>
              <a:rPr lang="en-GB" sz="2800" dirty="0"/>
              <a:t>10</a:t>
            </a:r>
            <a:r>
              <a:rPr lang="en-GB" sz="2800" baseline="30000" dirty="0"/>
              <a:t>7</a:t>
            </a:r>
            <a:r>
              <a:rPr lang="en-GB" sz="2800" dirty="0"/>
              <a:t>kg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326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" grpId="0"/>
      <p:bldP spid="9" grpId="0"/>
      <p:bldP spid="3" grpId="0"/>
      <p:bldP spid="4" grpId="0"/>
      <p:bldP spid="5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vak 50"/>
          <p:cNvSpPr txBox="1">
            <a:spLocks noChangeArrowheads="1"/>
          </p:cNvSpPr>
          <p:nvPr/>
        </p:nvSpPr>
        <p:spPr bwMode="auto">
          <a:xfrm>
            <a:off x="295044" y="552628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1.38</a:t>
            </a:r>
            <a:endParaRPr lang="nl-NL" alt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33536" y="11278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A</a:t>
            </a:r>
            <a:r>
              <a:rPr lang="nl-NL" sz="2400" dirty="0"/>
              <a:t>. </a:t>
            </a:r>
            <a:r>
              <a:rPr lang="nl-NL" sz="2400" dirty="0" smtClean="0"/>
              <a:t>Botulinetoxine A</a:t>
            </a:r>
            <a:endParaRPr lang="nl-N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85361"/>
            <a:ext cx="4674030" cy="39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33536" y="15418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B. Dioxine / Botulinetoxine A = 1,0 / 0,0005 = 2000x = 2</a:t>
            </a:r>
            <a:r>
              <a:rPr lang="nl-NL" sz="2400" dirty="0"/>
              <a:t> · </a:t>
            </a:r>
            <a:r>
              <a:rPr lang="nl-NL" sz="2400" dirty="0" smtClean="0"/>
              <a:t>10</a:t>
            </a:r>
            <a:r>
              <a:rPr lang="nl-NL" sz="2400" baseline="30000" dirty="0" smtClean="0"/>
              <a:t>3</a:t>
            </a:r>
            <a:r>
              <a:rPr lang="nl-NL" sz="2400" dirty="0" smtClean="0"/>
              <a:t>x</a:t>
            </a:r>
            <a:endParaRPr lang="nl-NL" sz="2400" dirty="0"/>
          </a:p>
        </p:txBody>
      </p:sp>
      <p:sp>
        <p:nvSpPr>
          <p:cNvPr id="10" name="Rechthoek 9"/>
          <p:cNvSpPr/>
          <p:nvPr/>
        </p:nvSpPr>
        <p:spPr>
          <a:xfrm>
            <a:off x="13079" y="194944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C</a:t>
            </a:r>
            <a:r>
              <a:rPr lang="nl-NL" sz="2400" dirty="0" smtClean="0"/>
              <a:t>. </a:t>
            </a:r>
            <a:r>
              <a:rPr lang="nl-NL" sz="2400" dirty="0" err="1" smtClean="0"/>
              <a:t>Aldicarb</a:t>
            </a:r>
            <a:r>
              <a:rPr lang="nl-NL" sz="2400" dirty="0" smtClean="0"/>
              <a:t> / Botulinetoxine A = 900 / 0,0005 = 1.800.000x = 1,8</a:t>
            </a:r>
            <a:r>
              <a:rPr lang="nl-NL" sz="2400" dirty="0"/>
              <a:t> · </a:t>
            </a:r>
            <a:r>
              <a:rPr lang="nl-NL" sz="2400" dirty="0" smtClean="0"/>
              <a:t>10</a:t>
            </a:r>
            <a:r>
              <a:rPr lang="nl-NL" sz="2400" baseline="30000" dirty="0" smtClean="0"/>
              <a:t>6</a:t>
            </a:r>
            <a:r>
              <a:rPr lang="nl-NL" sz="2400" dirty="0" smtClean="0"/>
              <a:t>x</a:t>
            </a:r>
            <a:endParaRPr lang="nl-NL" sz="2400" dirty="0"/>
          </a:p>
        </p:txBody>
      </p:sp>
      <p:sp>
        <p:nvSpPr>
          <p:cNvPr id="11" name="Rechthoek 10"/>
          <p:cNvSpPr/>
          <p:nvPr/>
        </p:nvSpPr>
        <p:spPr>
          <a:xfrm>
            <a:off x="33536" y="23816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</a:t>
            </a:r>
            <a:r>
              <a:rPr lang="nl-NL" sz="2400" dirty="0" smtClean="0"/>
              <a:t>. De LD</a:t>
            </a:r>
            <a:r>
              <a:rPr lang="nl-NL" sz="1400" dirty="0" smtClean="0"/>
              <a:t>50 </a:t>
            </a:r>
            <a:r>
              <a:rPr lang="nl-NL" sz="2400" dirty="0" smtClean="0"/>
              <a:t>dosis = 4 </a:t>
            </a:r>
            <a:r>
              <a:rPr lang="nl-NL" sz="2400" dirty="0"/>
              <a:t>· </a:t>
            </a:r>
            <a:r>
              <a:rPr lang="nl-NL" sz="2400" dirty="0" smtClean="0"/>
              <a:t>10</a:t>
            </a:r>
            <a:r>
              <a:rPr lang="nl-NL" sz="2400" baseline="30000" dirty="0" smtClean="0"/>
              <a:t>6</a:t>
            </a:r>
            <a:r>
              <a:rPr lang="nl-NL" sz="2400" dirty="0" smtClean="0"/>
              <a:t> </a:t>
            </a:r>
            <a:r>
              <a:rPr lang="nl-NL" sz="2400" dirty="0" err="1" smtClean="0"/>
              <a:t>ug</a:t>
            </a:r>
            <a:r>
              <a:rPr lang="nl-NL" sz="2400" dirty="0" smtClean="0"/>
              <a:t> per kg lichaamsgewicht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381764" y="2843298"/>
            <a:ext cx="3898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4 · </a:t>
            </a:r>
            <a:r>
              <a:rPr lang="nl-NL" sz="2400" dirty="0" smtClean="0"/>
              <a:t>10</a:t>
            </a:r>
            <a:r>
              <a:rPr lang="nl-NL" sz="2400" baseline="30000" dirty="0" smtClean="0"/>
              <a:t>6</a:t>
            </a:r>
            <a:r>
              <a:rPr lang="nl-NL" sz="2400" dirty="0" smtClean="0"/>
              <a:t>ug  x 0,2kg = 8 </a:t>
            </a:r>
            <a:r>
              <a:rPr lang="nl-NL" sz="2400" dirty="0"/>
              <a:t>· </a:t>
            </a:r>
            <a:r>
              <a:rPr lang="nl-NL" sz="2400" dirty="0" smtClean="0"/>
              <a:t>10</a:t>
            </a:r>
            <a:r>
              <a:rPr lang="nl-NL" sz="2400" baseline="30000" dirty="0" smtClean="0"/>
              <a:t>5</a:t>
            </a:r>
            <a:r>
              <a:rPr lang="nl-NL" sz="2400" dirty="0" smtClean="0"/>
              <a:t>ug </a:t>
            </a:r>
            <a:endParaRPr lang="nl-NL" sz="2400" dirty="0"/>
          </a:p>
        </p:txBody>
      </p:sp>
      <p:sp>
        <p:nvSpPr>
          <p:cNvPr id="13" name="Rechthoek 12"/>
          <p:cNvSpPr/>
          <p:nvPr/>
        </p:nvSpPr>
        <p:spPr>
          <a:xfrm>
            <a:off x="381764" y="3354108"/>
            <a:ext cx="3898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8 </a:t>
            </a:r>
            <a:r>
              <a:rPr lang="nl-NL" sz="2400" dirty="0"/>
              <a:t>· </a:t>
            </a:r>
            <a:r>
              <a:rPr lang="nl-NL" sz="2400" dirty="0" smtClean="0"/>
              <a:t>10</a:t>
            </a:r>
            <a:r>
              <a:rPr lang="nl-NL" sz="2400" baseline="30000" dirty="0" smtClean="0"/>
              <a:t>5</a:t>
            </a:r>
            <a:r>
              <a:rPr lang="nl-NL" sz="2400" dirty="0" smtClean="0"/>
              <a:t>ug = 0,8g </a:t>
            </a:r>
            <a:endParaRPr lang="nl-NL" sz="2400" dirty="0"/>
          </a:p>
        </p:txBody>
      </p:sp>
      <p:sp>
        <p:nvSpPr>
          <p:cNvPr id="14" name="Rechthoek 13"/>
          <p:cNvSpPr/>
          <p:nvPr/>
        </p:nvSpPr>
        <p:spPr>
          <a:xfrm>
            <a:off x="65344" y="3815773"/>
            <a:ext cx="4214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E. Bij een acute vergiftiging zijn de symptomen direct zichtbaar, bij een chronische pas na lange tijd. 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923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  <p:bldP spid="8" grpId="0"/>
      <p:bldP spid="10" grpId="0"/>
      <p:bldP spid="11" grpId="0"/>
      <p:bldP spid="5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vak 50"/>
          <p:cNvSpPr txBox="1">
            <a:spLocks noChangeArrowheads="1"/>
          </p:cNvSpPr>
          <p:nvPr/>
        </p:nvSpPr>
        <p:spPr bwMode="auto">
          <a:xfrm>
            <a:off x="295044" y="552628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1.39</a:t>
            </a:r>
            <a:endParaRPr lang="nl-NL" alt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33536" y="11278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nl-NL" sz="2400" dirty="0" smtClean="0"/>
              <a:t>Circa 10% alcohol zit er in wijn. 10% van 120ml = 12ml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3536" y="154443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B.   11% / 100% x 120ml = 13,2ml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3536" y="19758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C</a:t>
            </a:r>
            <a:r>
              <a:rPr lang="nl-NL" sz="2400" dirty="0" smtClean="0"/>
              <a:t>.   De schatting ligt dicht in de buurt van de berekende waarde.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3536" y="24182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4"/>
            </a:pPr>
            <a:r>
              <a:rPr lang="nl-NL" sz="2400" dirty="0" smtClean="0"/>
              <a:t>Alcohol 0,80g/ml 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13,2ml x 0,80g/ml = 11g Alcohol</a:t>
            </a:r>
          </a:p>
        </p:txBody>
      </p:sp>
      <p:pic>
        <p:nvPicPr>
          <p:cNvPr id="3074" name="Picture 2" descr="Afbeeldingsresultaat voor wijn zuip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36" y="2534298"/>
            <a:ext cx="4403204" cy="40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  <p:bldP spid="12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95044" y="552628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1.40</a:t>
            </a:r>
            <a:endParaRPr lang="nl-NL" altLang="nl-NL" b="1" dirty="0"/>
          </a:p>
        </p:txBody>
      </p:sp>
      <p:sp>
        <p:nvSpPr>
          <p:cNvPr id="5" name="Rechthoek 4"/>
          <p:cNvSpPr/>
          <p:nvPr/>
        </p:nvSpPr>
        <p:spPr>
          <a:xfrm>
            <a:off x="33536" y="112785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nl-NL" sz="2400" dirty="0" smtClean="0"/>
              <a:t>Koffie + suiker weegt ongeveer 150g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 Twee klontjes suiker wegen 7,5g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 Massapercentage = 7,5 / 150g x 100% = 5,0%</a:t>
            </a:r>
          </a:p>
        </p:txBody>
      </p:sp>
      <p:sp>
        <p:nvSpPr>
          <p:cNvPr id="9" name="Rechthoek 8"/>
          <p:cNvSpPr/>
          <p:nvPr/>
        </p:nvSpPr>
        <p:spPr>
          <a:xfrm>
            <a:off x="33536" y="340519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C</a:t>
            </a:r>
            <a:r>
              <a:rPr lang="nl-NL" sz="2400" dirty="0" smtClean="0"/>
              <a:t>.    Koffie + suiker = 145g + 7,40g = 152,4g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 Twee klontjes suiker wegen 7,40g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 Massapercentage = 7,4 / 152,4g x 100% = 4,9%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8231" y="22048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2"/>
            </a:pPr>
            <a:r>
              <a:rPr lang="nl-NL" sz="2400" dirty="0" smtClean="0"/>
              <a:t>-Massa twee klontjes suiker berekenen (massa deel)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 -Massa koffie + 2 klontjes suiker berekenen (massa geheel)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     -Massa percentage berekenen</a:t>
            </a:r>
          </a:p>
        </p:txBody>
      </p:sp>
    </p:spTree>
    <p:extLst>
      <p:ext uri="{BB962C8B-B14F-4D97-AF65-F5344CB8AC3E}">
        <p14:creationId xmlns:p14="http://schemas.microsoft.com/office/powerpoint/2010/main" val="21025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kstvak 3"/>
          <p:cNvSpPr txBox="1">
            <a:spLocks noChangeArrowheads="1"/>
          </p:cNvSpPr>
          <p:nvPr/>
        </p:nvSpPr>
        <p:spPr bwMode="auto">
          <a:xfrm>
            <a:off x="611188" y="549275"/>
            <a:ext cx="5400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§ 1.1 Mengsels en zuivere stoffen</a:t>
            </a:r>
            <a:endParaRPr lang="nl-NL" altLang="nl-NL" sz="2800" b="1"/>
          </a:p>
        </p:txBody>
      </p:sp>
      <p:sp>
        <p:nvSpPr>
          <p:cNvPr id="5123" name="Tekstvak 4"/>
          <p:cNvSpPr txBox="1">
            <a:spLocks noChangeArrowheads="1"/>
          </p:cNvSpPr>
          <p:nvPr/>
        </p:nvSpPr>
        <p:spPr bwMode="auto">
          <a:xfrm>
            <a:off x="684213" y="1141413"/>
            <a:ext cx="7343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/>
              <a:t>Scheiden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/>
              <a:t>Een mengsel kun je scheiden in de afzonderlijke zuivere stoffen door scheidingsmethoden: </a:t>
            </a:r>
          </a:p>
        </p:txBody>
      </p:sp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2163" y="3721100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Filtreren</a:t>
            </a:r>
            <a:r>
              <a:rPr lang="nl-NL" altLang="nl-NL" sz="2000"/>
              <a:t> </a:t>
            </a:r>
          </a:p>
        </p:txBody>
      </p:sp>
      <p:sp>
        <p:nvSpPr>
          <p:cNvPr id="5125" name="Tekstvak 9"/>
          <p:cNvSpPr txBox="1">
            <a:spLocks noChangeArrowheads="1"/>
          </p:cNvSpPr>
          <p:nvPr/>
        </p:nvSpPr>
        <p:spPr bwMode="auto">
          <a:xfrm>
            <a:off x="4411663" y="5146675"/>
            <a:ext cx="218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Extractie </a:t>
            </a:r>
            <a:r>
              <a:rPr lang="nl-NL" altLang="nl-NL" sz="2000"/>
              <a:t> </a:t>
            </a:r>
          </a:p>
        </p:txBody>
      </p:sp>
      <p:sp>
        <p:nvSpPr>
          <p:cNvPr id="5126" name="Tekstvak 11"/>
          <p:cNvSpPr txBox="1">
            <a:spLocks noChangeArrowheads="1"/>
          </p:cNvSpPr>
          <p:nvPr/>
        </p:nvSpPr>
        <p:spPr bwMode="auto">
          <a:xfrm>
            <a:off x="811213" y="6307138"/>
            <a:ext cx="2187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/>
              <a:t>Adsorptie</a:t>
            </a:r>
            <a:endParaRPr lang="nl-NL" altLang="nl-NL" sz="2000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971675"/>
            <a:ext cx="3352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971675"/>
            <a:ext cx="224313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4121150"/>
            <a:ext cx="21653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kstvak 1"/>
          <p:cNvSpPr txBox="1">
            <a:spLocks noChangeArrowheads="1"/>
          </p:cNvSpPr>
          <p:nvPr/>
        </p:nvSpPr>
        <p:spPr bwMode="auto">
          <a:xfrm>
            <a:off x="1855788" y="6345238"/>
            <a:ext cx="374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Kleur, geur en smaakstoffen kunnen worden geadsorbeerd door actieve koolstofdeeltjes.</a:t>
            </a:r>
          </a:p>
        </p:txBody>
      </p:sp>
      <p:sp>
        <p:nvSpPr>
          <p:cNvPr id="5131" name="Tekstvak 13"/>
          <p:cNvSpPr txBox="1">
            <a:spLocks noChangeArrowheads="1"/>
          </p:cNvSpPr>
          <p:nvPr/>
        </p:nvSpPr>
        <p:spPr bwMode="auto">
          <a:xfrm>
            <a:off x="5395913" y="5233988"/>
            <a:ext cx="3748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/>
              <a:t>Thee en koffie zetten, de ene vaste stof lost beter dan de andere vaste stof op in een vloeistof.</a:t>
            </a:r>
          </a:p>
        </p:txBody>
      </p:sp>
    </p:spTree>
    <p:extLst>
      <p:ext uri="{BB962C8B-B14F-4D97-AF65-F5344CB8AC3E}">
        <p14:creationId xmlns:p14="http://schemas.microsoft.com/office/powerpoint/2010/main" val="39469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3"/>
          <p:cNvSpPr txBox="1">
            <a:spLocks noChangeArrowheads="1"/>
          </p:cNvSpPr>
          <p:nvPr/>
        </p:nvSpPr>
        <p:spPr bwMode="auto">
          <a:xfrm>
            <a:off x="539750" y="571500"/>
            <a:ext cx="4537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latin typeface="Calibri" pitchFamily="34" charset="0"/>
              </a:rPr>
              <a:t>Fase overgangen</a:t>
            </a:r>
          </a:p>
        </p:txBody>
      </p:sp>
      <p:pic>
        <p:nvPicPr>
          <p:cNvPr id="6147" name="Picture 2" descr="Afbeeldingsresultaat voor vast vloeibaar g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6572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Afbeeldingsresultaat voor vast vloeibaar g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429000"/>
            <a:ext cx="62134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vast vloeibaar g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1151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3"/>
          <p:cNvSpPr txBox="1">
            <a:spLocks noChangeArrowheads="1"/>
          </p:cNvSpPr>
          <p:nvPr/>
        </p:nvSpPr>
        <p:spPr bwMode="auto">
          <a:xfrm>
            <a:off x="539750" y="571500"/>
            <a:ext cx="4537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>
                <a:solidFill>
                  <a:srgbClr val="FF0000"/>
                </a:solidFill>
                <a:latin typeface="Calibri" pitchFamily="34" charset="0"/>
              </a:rPr>
              <a:t>1.4 Fase overgangen</a:t>
            </a:r>
          </a:p>
        </p:txBody>
      </p:sp>
    </p:spTree>
    <p:extLst>
      <p:ext uri="{BB962C8B-B14F-4D97-AF65-F5344CB8AC3E}">
        <p14:creationId xmlns:p14="http://schemas.microsoft.com/office/powerpoint/2010/main" val="3303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47537"/>
              </p:ext>
            </p:extLst>
          </p:nvPr>
        </p:nvGraphicFramePr>
        <p:xfrm>
          <a:off x="1547813" y="1628775"/>
          <a:ext cx="6192837" cy="34242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273"/>
                <a:gridCol w="4176564"/>
              </a:tblGrid>
              <a:tr h="360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Scheidingsmethode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Oorzaak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Indampen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Destilleren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Bezinken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Filtreren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Adsorptie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Extractie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20" name="Tekstvak 10"/>
          <p:cNvSpPr txBox="1">
            <a:spLocks noChangeArrowheads="1"/>
          </p:cNvSpPr>
          <p:nvPr/>
        </p:nvSpPr>
        <p:spPr bwMode="auto">
          <a:xfrm>
            <a:off x="539750" y="571500"/>
            <a:ext cx="4537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>
                <a:solidFill>
                  <a:srgbClr val="FF0000"/>
                </a:solidFill>
                <a:latin typeface="Calibri" pitchFamily="34" charset="0"/>
              </a:rPr>
              <a:t>1.5 Scheidingsmethoden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635896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 in kookpunt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655539" y="256050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 in kookpunt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680652" y="3068960"/>
            <a:ext cx="413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 in dichtheid door zwaartekracht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668362" y="3573016"/>
            <a:ext cx="299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 in deeltjes grootte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668362" y="4077072"/>
            <a:ext cx="4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 in aanhechtingsvermogen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690780" y="4581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 in oplosbaarheid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4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0"/>
          <p:cNvSpPr txBox="1">
            <a:spLocks noChangeArrowheads="1"/>
          </p:cNvSpPr>
          <p:nvPr/>
        </p:nvSpPr>
        <p:spPr bwMode="auto">
          <a:xfrm>
            <a:off x="539750" y="571500"/>
            <a:ext cx="568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 smtClean="0">
                <a:solidFill>
                  <a:srgbClr val="FF0000"/>
                </a:solidFill>
                <a:latin typeface="Calibri" pitchFamily="34" charset="0"/>
              </a:rPr>
              <a:t>1.6 Oplossing suspensie emulsie</a:t>
            </a:r>
            <a:endParaRPr lang="nl-NL" altLang="nl-NL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 descr="Afbeeldingsresultaat voor suspens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4" y="2962695"/>
            <a:ext cx="25007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3131840" y="2986212"/>
            <a:ext cx="4884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Suspensie: troebel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Vaste deeltjes lossen niet op in oplossing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Bijv. Zand/modder in water</a:t>
            </a:r>
            <a:endParaRPr lang="nl-NL" altLang="nl-NL" sz="1600" b="1" dirty="0"/>
          </a:p>
        </p:txBody>
      </p:sp>
      <p:sp>
        <p:nvSpPr>
          <p:cNvPr id="5" name="AutoShape 4" descr="Afbeeldingsresultaat voor glas ranj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Afbeeldingsresultaat voor glas ranj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6" y="1196752"/>
            <a:ext cx="1234080" cy="16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4"/>
          <p:cNvSpPr txBox="1">
            <a:spLocks noChangeArrowheads="1"/>
          </p:cNvSpPr>
          <p:nvPr/>
        </p:nvSpPr>
        <p:spPr bwMode="auto">
          <a:xfrm>
            <a:off x="1835696" y="1268760"/>
            <a:ext cx="5904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Oplossing: helder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Een vaste stof of een vloeistof lost op in de oplossing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Bijv. siroop in water </a:t>
            </a:r>
            <a:endParaRPr lang="nl-NL" altLang="nl-NL" sz="1600" b="1" dirty="0"/>
          </a:p>
        </p:txBody>
      </p:sp>
      <p:pic>
        <p:nvPicPr>
          <p:cNvPr id="1032" name="Picture 8" descr="Afbeeldingsresultaat voor emulsie olie wa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6" y="4941168"/>
            <a:ext cx="1291100" cy="17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1988096" y="5085184"/>
            <a:ext cx="5904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Emulsie: helder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Twee vloeistoffen zijn niet mengbaar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 smtClean="0"/>
              <a:t>Bijv. water en olie</a:t>
            </a:r>
            <a:endParaRPr lang="nl-NL" alt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37638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vak 3"/>
          <p:cNvSpPr txBox="1">
            <a:spLocks noChangeArrowheads="1"/>
          </p:cNvSpPr>
          <p:nvPr/>
        </p:nvSpPr>
        <p:spPr bwMode="auto">
          <a:xfrm>
            <a:off x="804862" y="521493"/>
            <a:ext cx="3671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b="1" dirty="0"/>
              <a:t>Rendement</a:t>
            </a:r>
          </a:p>
        </p:txBody>
      </p:sp>
      <p:sp>
        <p:nvSpPr>
          <p:cNvPr id="9219" name="Tekstvak 4"/>
          <p:cNvSpPr txBox="1">
            <a:spLocks noChangeArrowheads="1"/>
          </p:cNvSpPr>
          <p:nvPr/>
        </p:nvSpPr>
        <p:spPr bwMode="auto">
          <a:xfrm>
            <a:off x="971550" y="188753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Rendement =</a:t>
            </a:r>
          </a:p>
        </p:txBody>
      </p:sp>
      <p:sp>
        <p:nvSpPr>
          <p:cNvPr id="9220" name="Tekstvak 5"/>
          <p:cNvSpPr txBox="1">
            <a:spLocks noChangeArrowheads="1"/>
          </p:cNvSpPr>
          <p:nvPr/>
        </p:nvSpPr>
        <p:spPr bwMode="auto">
          <a:xfrm>
            <a:off x="3146425" y="1655763"/>
            <a:ext cx="4954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u="sng"/>
              <a:t>verkregen hoeveelheid stof</a:t>
            </a:r>
            <a:r>
              <a:rPr lang="nl-NL" altLang="nl-NL" sz="2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   totale hoeveelheid stof</a:t>
            </a:r>
          </a:p>
        </p:txBody>
      </p:sp>
      <p:sp>
        <p:nvSpPr>
          <p:cNvPr id="9221" name="Tekstvak 6"/>
          <p:cNvSpPr txBox="1">
            <a:spLocks noChangeArrowheads="1"/>
          </p:cNvSpPr>
          <p:nvPr/>
        </p:nvSpPr>
        <p:spPr bwMode="auto">
          <a:xfrm>
            <a:off x="6996113" y="1841500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x 100%</a:t>
            </a:r>
            <a:endParaRPr lang="nl-NL" altLang="nl-NL" sz="2400" u="sng"/>
          </a:p>
        </p:txBody>
      </p:sp>
      <p:pic>
        <p:nvPicPr>
          <p:cNvPr id="9222" name="Picture 2" descr="Afbeeldingsresultaat voor hoogrendementsketel g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1438"/>
            <a:ext cx="13843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Afbeeldingsresultaat voor hoogrendementsketel g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8900"/>
            <a:ext cx="2079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949325" y="3054350"/>
            <a:ext cx="2951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</a:rPr>
              <a:t>1.9 Rendement =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519488" y="2870200"/>
            <a:ext cx="2376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u="sng">
                <a:solidFill>
                  <a:srgbClr val="FF0000"/>
                </a:solidFill>
              </a:rPr>
              <a:t>25,4g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</a:rPr>
              <a:t>27,5g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4476750" y="3054350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</a:rPr>
              <a:t>X 100%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5629275" y="3054350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>
                <a:solidFill>
                  <a:srgbClr val="FF0000"/>
                </a:solidFill>
              </a:rPr>
              <a:t>= 92,4%</a:t>
            </a:r>
          </a:p>
        </p:txBody>
      </p:sp>
      <p:pic>
        <p:nvPicPr>
          <p:cNvPr id="54278" name="Picture 6" descr="Afbeeldingsresultaat voor rendemen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005263"/>
            <a:ext cx="41179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MBO 16-17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1658</Words>
  <Application>Microsoft Office PowerPoint</Application>
  <PresentationFormat>Diavoorstelling (4:3)</PresentationFormat>
  <Paragraphs>459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MBO 16-17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Koolstof-kringloop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CITAVERDE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Science</dc:title>
  <dc:creator>Etienne Beckers</dc:creator>
  <cp:lastModifiedBy>Etienne Beckers</cp:lastModifiedBy>
  <cp:revision>101</cp:revision>
  <cp:lastPrinted>2016-11-04T08:29:55Z</cp:lastPrinted>
  <dcterms:created xsi:type="dcterms:W3CDTF">2016-09-13T04:07:44Z</dcterms:created>
  <dcterms:modified xsi:type="dcterms:W3CDTF">2017-09-20T12:47:25Z</dcterms:modified>
</cp:coreProperties>
</file>